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61" r:id="rId3"/>
  </p:sldMasterIdLst>
  <p:notesMasterIdLst>
    <p:notesMasterId r:id="rId8"/>
  </p:notesMasterIdLst>
  <p:handoutMasterIdLst>
    <p:handoutMasterId r:id="rId50"/>
  </p:handoutMasterIdLst>
  <p:sldIdLst>
    <p:sldId id="256" r:id="rId4"/>
    <p:sldId id="1015" r:id="rId5"/>
    <p:sldId id="1016" r:id="rId6"/>
    <p:sldId id="279" r:id="rId7"/>
    <p:sldId id="759" r:id="rId9"/>
    <p:sldId id="760" r:id="rId10"/>
    <p:sldId id="781" r:id="rId11"/>
    <p:sldId id="982" r:id="rId12"/>
    <p:sldId id="983" r:id="rId13"/>
    <p:sldId id="984" r:id="rId14"/>
    <p:sldId id="985" r:id="rId15"/>
    <p:sldId id="986" r:id="rId16"/>
    <p:sldId id="987" r:id="rId17"/>
    <p:sldId id="988" r:id="rId18"/>
    <p:sldId id="989" r:id="rId19"/>
    <p:sldId id="990" r:id="rId20"/>
    <p:sldId id="929" r:id="rId21"/>
    <p:sldId id="930" r:id="rId22"/>
    <p:sldId id="931" r:id="rId23"/>
    <p:sldId id="991" r:id="rId24"/>
    <p:sldId id="992" r:id="rId25"/>
    <p:sldId id="993" r:id="rId26"/>
    <p:sldId id="994" r:id="rId27"/>
    <p:sldId id="995" r:id="rId28"/>
    <p:sldId id="996" r:id="rId29"/>
    <p:sldId id="997" r:id="rId30"/>
    <p:sldId id="998" r:id="rId31"/>
    <p:sldId id="999" r:id="rId32"/>
    <p:sldId id="1000" r:id="rId33"/>
    <p:sldId id="1002" r:id="rId34"/>
    <p:sldId id="1001" r:id="rId35"/>
    <p:sldId id="1003" r:id="rId36"/>
    <p:sldId id="1004" r:id="rId37"/>
    <p:sldId id="1005" r:id="rId38"/>
    <p:sldId id="916" r:id="rId39"/>
    <p:sldId id="1006" r:id="rId40"/>
    <p:sldId id="1007" r:id="rId41"/>
    <p:sldId id="1008" r:id="rId42"/>
    <p:sldId id="1009" r:id="rId43"/>
    <p:sldId id="1010" r:id="rId44"/>
    <p:sldId id="1011" r:id="rId45"/>
    <p:sldId id="1012" r:id="rId46"/>
    <p:sldId id="1013" r:id="rId47"/>
    <p:sldId id="1014" r:id="rId48"/>
    <p:sldId id="270" r:id="rId49"/>
  </p:sldIdLst>
  <p:sldSz cx="12192000" cy="6858000"/>
  <p:notesSz cx="7103745" cy="10234295"/>
  <p:embeddedFontLst>
    <p:embeddedFont>
      <p:font typeface="黑体" panose="02010609060101010101" charset="-122"/>
      <p:regular r:id="rId55"/>
    </p:embeddedFont>
    <p:embeddedFont>
      <p:font typeface="微软雅黑" panose="020B0503020204020204" charset="-122"/>
      <p:regular r:id="rId56"/>
    </p:embeddedFont>
    <p:embeddedFont>
      <p:font typeface="Segoe UI" panose="020B0502040204020203" pitchFamily="34" charset="0"/>
      <p:regular r:id="rId57"/>
      <p:bold r:id="rId58"/>
      <p:italic r:id="rId59"/>
      <p:boldItalic r:id="rId60"/>
    </p:embeddedFont>
    <p:embeddedFont>
      <p:font typeface="华文细黑" panose="02010600040101010101" charset="-122"/>
      <p:regular r:id="rId6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6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作者" initials="作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E75B6"/>
    <a:srgbClr val="DAE3F3"/>
    <a:srgbClr val="F3B96D"/>
    <a:srgbClr val="8EC0B9"/>
    <a:srgbClr val="CCCC9F"/>
    <a:srgbClr val="DB4105"/>
    <a:srgbClr val="5A84AF"/>
    <a:srgbClr val="E4EDF4"/>
    <a:srgbClr val="7ACA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114" d="100"/>
          <a:sy n="114" d="100"/>
        </p:scale>
        <p:origin x="414" y="96"/>
      </p:cViewPr>
      <p:guideLst>
        <p:guide orient="horz" pos="2196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4.xml"/><Relationship Id="rId61" Type="http://schemas.openxmlformats.org/officeDocument/2006/relationships/font" Target="fonts/font7.fntdata"/><Relationship Id="rId60" Type="http://schemas.openxmlformats.org/officeDocument/2006/relationships/font" Target="fonts/font6.fntdata"/><Relationship Id="rId6" Type="http://schemas.openxmlformats.org/officeDocument/2006/relationships/slide" Target="slides/slide3.xml"/><Relationship Id="rId59" Type="http://schemas.openxmlformats.org/officeDocument/2006/relationships/font" Target="fonts/font5.fntdata"/><Relationship Id="rId58" Type="http://schemas.openxmlformats.org/officeDocument/2006/relationships/font" Target="fonts/font4.fntdata"/><Relationship Id="rId57" Type="http://schemas.openxmlformats.org/officeDocument/2006/relationships/font" Target="fonts/font3.fntdata"/><Relationship Id="rId56" Type="http://schemas.openxmlformats.org/officeDocument/2006/relationships/font" Target="fonts/font2.fntdata"/><Relationship Id="rId55" Type="http://schemas.openxmlformats.org/officeDocument/2006/relationships/font" Target="fonts/font1.fntdata"/><Relationship Id="rId54" Type="http://schemas.openxmlformats.org/officeDocument/2006/relationships/commentAuthors" Target="commentAuthors.xml"/><Relationship Id="rId53" Type="http://schemas.openxmlformats.org/officeDocument/2006/relationships/tableStyles" Target="tableStyles.xml"/><Relationship Id="rId52" Type="http://schemas.openxmlformats.org/officeDocument/2006/relationships/viewProps" Target="viewProps.xml"/><Relationship Id="rId51" Type="http://schemas.openxmlformats.org/officeDocument/2006/relationships/presProps" Target="presProps.xml"/><Relationship Id="rId50" Type="http://schemas.openxmlformats.org/officeDocument/2006/relationships/handoutMaster" Target="handoutMasters/handoutMaster1.xml"/><Relationship Id="rId5" Type="http://schemas.openxmlformats.org/officeDocument/2006/relationships/slide" Target="slides/slide2.xml"/><Relationship Id="rId49" Type="http://schemas.openxmlformats.org/officeDocument/2006/relationships/slide" Target="slides/slide45.xml"/><Relationship Id="rId48" Type="http://schemas.openxmlformats.org/officeDocument/2006/relationships/slide" Target="slides/slide44.xml"/><Relationship Id="rId47" Type="http://schemas.openxmlformats.org/officeDocument/2006/relationships/slide" Target="slides/slide43.xml"/><Relationship Id="rId46" Type="http://schemas.openxmlformats.org/officeDocument/2006/relationships/slide" Target="slides/slide42.xml"/><Relationship Id="rId45" Type="http://schemas.openxmlformats.org/officeDocument/2006/relationships/slide" Target="slides/slide41.xml"/><Relationship Id="rId44" Type="http://schemas.openxmlformats.org/officeDocument/2006/relationships/slide" Target="slides/slide40.xml"/><Relationship Id="rId43" Type="http://schemas.openxmlformats.org/officeDocument/2006/relationships/slide" Target="slides/slide39.xml"/><Relationship Id="rId42" Type="http://schemas.openxmlformats.org/officeDocument/2006/relationships/slide" Target="slides/slide38.xml"/><Relationship Id="rId41" Type="http://schemas.openxmlformats.org/officeDocument/2006/relationships/slide" Target="slides/slide37.xml"/><Relationship Id="rId40" Type="http://schemas.openxmlformats.org/officeDocument/2006/relationships/slide" Target="slides/slide36.xml"/><Relationship Id="rId4" Type="http://schemas.openxmlformats.org/officeDocument/2006/relationships/slide" Target="slides/slide1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>
                <a:ea typeface="黑体" panose="02010609060101010101" charset="-122"/>
              </a:rPr>
            </a:fld>
            <a:endParaRPr lang="zh-CN" altLang="en-US">
              <a:ea typeface="黑体" panose="02010609060101010101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>
                <a:ea typeface="黑体" panose="02010609060101010101" charset="-122"/>
              </a:rPr>
            </a:fld>
            <a:endParaRPr lang="zh-CN" altLang="en-US">
              <a:ea typeface="黑体" panose="0201060906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黑体" panose="02010609060101010101" charset="-122"/>
        <a:ea typeface="黑体" panose="02010609060101010101" charset="-122"/>
        <a:cs typeface="黑体" panose="02010609060101010101" charset="-122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黑体" panose="02010609060101010101" charset="-122"/>
        <a:ea typeface="黑体" panose="02010609060101010101" charset="-122"/>
        <a:cs typeface="黑体" panose="02010609060101010101" charset="-122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黑体" panose="02010609060101010101" charset="-122"/>
        <a:ea typeface="黑体" panose="02010609060101010101" charset="-122"/>
        <a:cs typeface="黑体" panose="02010609060101010101" charset="-122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黑体" panose="02010609060101010101" charset="-122"/>
        <a:ea typeface="黑体" panose="02010609060101010101" charset="-122"/>
        <a:cs typeface="黑体" panose="02010609060101010101" charset="-122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黑体" panose="02010609060101010101" charset="-122"/>
        <a:ea typeface="黑体" panose="02010609060101010101" charset="-122"/>
        <a:cs typeface="黑体" panose="02010609060101010101" charset="-122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273C0D0-D39E-4E70-9BCA-283D268ED7A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7" Type="http://schemas.openxmlformats.org/officeDocument/2006/relationships/image" Target="../media/image7.emf"/><Relationship Id="rId6" Type="http://schemas.openxmlformats.org/officeDocument/2006/relationships/tags" Target="../tags/tag3.xml"/><Relationship Id="rId5" Type="http://schemas.openxmlformats.org/officeDocument/2006/relationships/image" Target="../media/image6.emf"/><Relationship Id="rId4" Type="http://schemas.openxmlformats.org/officeDocument/2006/relationships/tags" Target="../tags/tag2.xml"/><Relationship Id="rId3" Type="http://schemas.openxmlformats.org/officeDocument/2006/relationships/image" Target="../media/image5.png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0" y="635"/>
            <a:ext cx="12192000" cy="6857365"/>
          </a:xfrm>
          <a:prstGeom prst="rect">
            <a:avLst/>
          </a:prstGeom>
          <a:solidFill>
            <a:schemeClr val="accent5">
              <a:lumMod val="40000"/>
              <a:lumOff val="60000"/>
              <a:alpha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黑体" panose="02010609060101010101" charset="-122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6172200" y="1825625"/>
            <a:ext cx="5181600" cy="209867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6172200" y="4076700"/>
            <a:ext cx="5181600" cy="210026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黑体" panose="02010609060101010101" charset="-122"/>
                <a:sym typeface="黑体" panose="02010609060101010101" charset="-122"/>
              </a:defRPr>
            </a:lvl1pPr>
          </a:lstStyle>
          <a:p>
            <a:pPr lvl="0" eaLnBrk="1" hangingPunct="1"/>
            <a:endParaRPr lang="zh-CN" altLang="en-US" dirty="0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12192000" cy="6858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黑体" panose="02010609060101010101" charset="-122"/>
            </a:endParaRPr>
          </a:p>
        </p:txBody>
      </p:sp>
      <p:sp>
        <p:nvSpPr>
          <p:cNvPr id="3" name="矩形 2"/>
          <p:cNvSpPr/>
          <p:nvPr userDrawn="1"/>
        </p:nvSpPr>
        <p:spPr>
          <a:xfrm>
            <a:off x="0" y="6715125"/>
            <a:ext cx="12192000" cy="14287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黑体" panose="02010609060101010101" charset="-122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2A2A96-E392-4BD4-96F4-45C159C7CA2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2081A-7E68-44F2-A99E-F075D941C59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2A2A96-E392-4BD4-96F4-45C159C7CA26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2081A-7E68-44F2-A99E-F075D941C59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12192000" cy="6858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黑体" panose="02010609060101010101" charset="-122"/>
            </a:endParaRPr>
          </a:p>
        </p:txBody>
      </p:sp>
      <p:sp>
        <p:nvSpPr>
          <p:cNvPr id="3" name="矩形 2"/>
          <p:cNvSpPr/>
          <p:nvPr userDrawn="1"/>
        </p:nvSpPr>
        <p:spPr>
          <a:xfrm>
            <a:off x="0" y="6715125"/>
            <a:ext cx="12192000" cy="14287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黑体" panose="02010609060101010101" charset="-122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9" name="图片 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0899775" y="5443538"/>
            <a:ext cx="1292225" cy="14144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0420" name="图片 8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260350" y="114300"/>
            <a:ext cx="546100" cy="5349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0421" name="图片 9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1442700" y="53975"/>
            <a:ext cx="615950" cy="6080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  <a:endParaRPr strike="noStrike" noProof="1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635"/>
            <a:ext cx="12192000" cy="6857365"/>
          </a:xfrm>
          <a:prstGeom prst="rect">
            <a:avLst/>
          </a:prstGeom>
          <a:solidFill>
            <a:schemeClr val="accent6">
              <a:lumMod val="20000"/>
              <a:lumOff val="80000"/>
              <a:alpha val="54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黑体" panose="02010609060101010101" charset="-122"/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-635" y="4853940"/>
            <a:ext cx="12192635" cy="2004060"/>
          </a:xfrm>
          <a:custGeom>
            <a:avLst/>
            <a:gdLst>
              <a:gd name="connsiteX0" fmla="*/ 0 w 12192000"/>
              <a:gd name="connsiteY0" fmla="*/ 0 h 1943100"/>
              <a:gd name="connsiteX1" fmla="*/ 12192000 w 12192000"/>
              <a:gd name="connsiteY1" fmla="*/ 0 h 1943100"/>
              <a:gd name="connsiteX2" fmla="*/ 12192000 w 12192000"/>
              <a:gd name="connsiteY2" fmla="*/ 1943100 h 1943100"/>
              <a:gd name="connsiteX3" fmla="*/ 0 w 12192000"/>
              <a:gd name="connsiteY3" fmla="*/ 1943100 h 1943100"/>
              <a:gd name="connsiteX4" fmla="*/ 0 w 12192000"/>
              <a:gd name="connsiteY4" fmla="*/ 0 h 1943100"/>
              <a:gd name="connsiteX0-1" fmla="*/ 14515 w 12192000"/>
              <a:gd name="connsiteY0-2" fmla="*/ 0 h 1943100"/>
              <a:gd name="connsiteX1-3" fmla="*/ 12192000 w 12192000"/>
              <a:gd name="connsiteY1-4" fmla="*/ 0 h 1943100"/>
              <a:gd name="connsiteX2-5" fmla="*/ 12192000 w 12192000"/>
              <a:gd name="connsiteY2-6" fmla="*/ 1943100 h 1943100"/>
              <a:gd name="connsiteX3-7" fmla="*/ 0 w 12192000"/>
              <a:gd name="connsiteY3-8" fmla="*/ 1943100 h 1943100"/>
              <a:gd name="connsiteX4-9" fmla="*/ 14515 w 12192000"/>
              <a:gd name="connsiteY4-10" fmla="*/ 0 h 1943100"/>
              <a:gd name="connsiteX0-11" fmla="*/ 14515 w 12192000"/>
              <a:gd name="connsiteY0-12" fmla="*/ 0 h 1943100"/>
              <a:gd name="connsiteX1-13" fmla="*/ 2705100 w 12192000"/>
              <a:gd name="connsiteY1-14" fmla="*/ 0 h 1943100"/>
              <a:gd name="connsiteX2-15" fmla="*/ 12192000 w 12192000"/>
              <a:gd name="connsiteY2-16" fmla="*/ 0 h 1943100"/>
              <a:gd name="connsiteX3-17" fmla="*/ 12192000 w 12192000"/>
              <a:gd name="connsiteY3-18" fmla="*/ 1943100 h 1943100"/>
              <a:gd name="connsiteX4-19" fmla="*/ 0 w 12192000"/>
              <a:gd name="connsiteY4-20" fmla="*/ 1943100 h 1943100"/>
              <a:gd name="connsiteX5" fmla="*/ 14515 w 12192000"/>
              <a:gd name="connsiteY5" fmla="*/ 0 h 1943100"/>
              <a:gd name="connsiteX0-21" fmla="*/ 14515 w 12192000"/>
              <a:gd name="connsiteY0-22" fmla="*/ 0 h 1943100"/>
              <a:gd name="connsiteX1-23" fmla="*/ 2641600 w 12192000"/>
              <a:gd name="connsiteY1-24" fmla="*/ 317500 h 1943100"/>
              <a:gd name="connsiteX2-25" fmla="*/ 12192000 w 12192000"/>
              <a:gd name="connsiteY2-26" fmla="*/ 0 h 1943100"/>
              <a:gd name="connsiteX3-27" fmla="*/ 12192000 w 12192000"/>
              <a:gd name="connsiteY3-28" fmla="*/ 1943100 h 1943100"/>
              <a:gd name="connsiteX4-29" fmla="*/ 0 w 12192000"/>
              <a:gd name="connsiteY4-30" fmla="*/ 1943100 h 1943100"/>
              <a:gd name="connsiteX5-31" fmla="*/ 14515 w 12192000"/>
              <a:gd name="connsiteY5-32" fmla="*/ 0 h 1943100"/>
              <a:gd name="connsiteX0-33" fmla="*/ 14515 w 12192000"/>
              <a:gd name="connsiteY0-34" fmla="*/ 0 h 1943100"/>
              <a:gd name="connsiteX1-35" fmla="*/ 2628900 w 12192000"/>
              <a:gd name="connsiteY1-36" fmla="*/ 63500 h 1943100"/>
              <a:gd name="connsiteX2-37" fmla="*/ 12192000 w 12192000"/>
              <a:gd name="connsiteY2-38" fmla="*/ 0 h 1943100"/>
              <a:gd name="connsiteX3-39" fmla="*/ 12192000 w 12192000"/>
              <a:gd name="connsiteY3-40" fmla="*/ 1943100 h 1943100"/>
              <a:gd name="connsiteX4-41" fmla="*/ 0 w 12192000"/>
              <a:gd name="connsiteY4-42" fmla="*/ 1943100 h 1943100"/>
              <a:gd name="connsiteX5-43" fmla="*/ 14515 w 12192000"/>
              <a:gd name="connsiteY5-44" fmla="*/ 0 h 1943100"/>
              <a:gd name="connsiteX0-45" fmla="*/ 14515 w 12192000"/>
              <a:gd name="connsiteY0-46" fmla="*/ 0 h 1943100"/>
              <a:gd name="connsiteX1-47" fmla="*/ 2628900 w 12192000"/>
              <a:gd name="connsiteY1-48" fmla="*/ 63500 h 1943100"/>
              <a:gd name="connsiteX2-49" fmla="*/ 12192000 w 12192000"/>
              <a:gd name="connsiteY2-50" fmla="*/ 0 h 1943100"/>
              <a:gd name="connsiteX3-51" fmla="*/ 12192000 w 12192000"/>
              <a:gd name="connsiteY3-52" fmla="*/ 1943100 h 1943100"/>
              <a:gd name="connsiteX4-53" fmla="*/ 0 w 12192000"/>
              <a:gd name="connsiteY4-54" fmla="*/ 1943100 h 1943100"/>
              <a:gd name="connsiteX5-55" fmla="*/ 14515 w 12192000"/>
              <a:gd name="connsiteY5-56" fmla="*/ 0 h 1943100"/>
              <a:gd name="connsiteX0-57" fmla="*/ 14515 w 12192000"/>
              <a:gd name="connsiteY0-58" fmla="*/ 0 h 1943100"/>
              <a:gd name="connsiteX1-59" fmla="*/ 2628900 w 12192000"/>
              <a:gd name="connsiteY1-60" fmla="*/ 63500 h 1943100"/>
              <a:gd name="connsiteX2-61" fmla="*/ 9067800 w 12192000"/>
              <a:gd name="connsiteY2-62" fmla="*/ 12700 h 1943100"/>
              <a:gd name="connsiteX3-63" fmla="*/ 12192000 w 12192000"/>
              <a:gd name="connsiteY3-64" fmla="*/ 0 h 1943100"/>
              <a:gd name="connsiteX4-65" fmla="*/ 12192000 w 12192000"/>
              <a:gd name="connsiteY4-66" fmla="*/ 1943100 h 1943100"/>
              <a:gd name="connsiteX5-67" fmla="*/ 0 w 12192000"/>
              <a:gd name="connsiteY5-68" fmla="*/ 1943100 h 1943100"/>
              <a:gd name="connsiteX6" fmla="*/ 14515 w 12192000"/>
              <a:gd name="connsiteY6" fmla="*/ 0 h 1943100"/>
              <a:gd name="connsiteX0-69" fmla="*/ 14515 w 12192000"/>
              <a:gd name="connsiteY0-70" fmla="*/ 0 h 1943100"/>
              <a:gd name="connsiteX1-71" fmla="*/ 2628900 w 12192000"/>
              <a:gd name="connsiteY1-72" fmla="*/ 63500 h 1943100"/>
              <a:gd name="connsiteX2-73" fmla="*/ 9067800 w 12192000"/>
              <a:gd name="connsiteY2-74" fmla="*/ 12700 h 1943100"/>
              <a:gd name="connsiteX3-75" fmla="*/ 12192000 w 12192000"/>
              <a:gd name="connsiteY3-76" fmla="*/ 0 h 1943100"/>
              <a:gd name="connsiteX4-77" fmla="*/ 12192000 w 12192000"/>
              <a:gd name="connsiteY4-78" fmla="*/ 1943100 h 1943100"/>
              <a:gd name="connsiteX5-79" fmla="*/ 0 w 12192000"/>
              <a:gd name="connsiteY5-80" fmla="*/ 1943100 h 1943100"/>
              <a:gd name="connsiteX6-81" fmla="*/ 14515 w 12192000"/>
              <a:gd name="connsiteY6-82" fmla="*/ 0 h 1943100"/>
              <a:gd name="connsiteX0-83" fmla="*/ 14515 w 12192000"/>
              <a:gd name="connsiteY0-84" fmla="*/ 0 h 1943100"/>
              <a:gd name="connsiteX1-85" fmla="*/ 2628900 w 12192000"/>
              <a:gd name="connsiteY1-86" fmla="*/ 63500 h 1943100"/>
              <a:gd name="connsiteX2-87" fmla="*/ 9077325 w 12192000"/>
              <a:gd name="connsiteY2-88" fmla="*/ 69850 h 1943100"/>
              <a:gd name="connsiteX3-89" fmla="*/ 12192000 w 12192000"/>
              <a:gd name="connsiteY3-90" fmla="*/ 0 h 1943100"/>
              <a:gd name="connsiteX4-91" fmla="*/ 12192000 w 12192000"/>
              <a:gd name="connsiteY4-92" fmla="*/ 1943100 h 1943100"/>
              <a:gd name="connsiteX5-93" fmla="*/ 0 w 12192000"/>
              <a:gd name="connsiteY5-94" fmla="*/ 1943100 h 1943100"/>
              <a:gd name="connsiteX6-95" fmla="*/ 14515 w 12192000"/>
              <a:gd name="connsiteY6-96" fmla="*/ 0 h 19431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31" y="connsiteY5-32"/>
              </a:cxn>
              <a:cxn ang="0">
                <a:pos x="connsiteX6-81" y="connsiteY6-82"/>
              </a:cxn>
            </a:cxnLst>
            <a:rect l="l" t="t" r="r" b="b"/>
            <a:pathLst>
              <a:path w="12192000" h="1943100">
                <a:moveTo>
                  <a:pt x="14515" y="0"/>
                </a:moveTo>
                <a:cubicBezTo>
                  <a:pt x="885977" y="21167"/>
                  <a:pt x="1300238" y="385233"/>
                  <a:pt x="2628900" y="63500"/>
                </a:cubicBezTo>
                <a:lnTo>
                  <a:pt x="9077325" y="69850"/>
                </a:lnTo>
                <a:cubicBezTo>
                  <a:pt x="11198225" y="764117"/>
                  <a:pt x="11150600" y="4233"/>
                  <a:pt x="12192000" y="0"/>
                </a:cubicBezTo>
                <a:lnTo>
                  <a:pt x="12192000" y="1943100"/>
                </a:lnTo>
                <a:lnTo>
                  <a:pt x="0" y="1943100"/>
                </a:lnTo>
                <a:lnTo>
                  <a:pt x="14515" y="0"/>
                </a:lnTo>
                <a:close/>
              </a:path>
            </a:pathLst>
          </a:custGeom>
          <a:solidFill>
            <a:srgbClr val="EB6877"/>
          </a:solidFill>
          <a:ln w="38100">
            <a:noFill/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黑体" panose="02010609060101010101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065"/>
          <a:stretch>
            <a:fillRect/>
          </a:stretch>
        </p:blipFill>
        <p:spPr>
          <a:xfrm>
            <a:off x="2893783" y="3982065"/>
            <a:ext cx="6371303" cy="287593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-2" y="4259488"/>
            <a:ext cx="3810001" cy="259851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3325" y="-1"/>
            <a:ext cx="4638676" cy="3163688"/>
          </a:xfrm>
          <a:prstGeom prst="rect">
            <a:avLst/>
          </a:prstGeom>
        </p:spPr>
      </p:pic>
      <p:sp>
        <p:nvSpPr>
          <p:cNvPr id="7" name="矩形 6"/>
          <p:cNvSpPr/>
          <p:nvPr userDrawn="1"/>
        </p:nvSpPr>
        <p:spPr>
          <a:xfrm>
            <a:off x="0" y="635"/>
            <a:ext cx="12192000" cy="6857365"/>
          </a:xfrm>
          <a:prstGeom prst="rect">
            <a:avLst/>
          </a:prstGeom>
          <a:solidFill>
            <a:schemeClr val="accent5">
              <a:lumMod val="40000"/>
              <a:lumOff val="60000"/>
              <a:alpha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黑体" panose="02010609060101010101" charset="-122"/>
            </a:endParaRPr>
          </a:p>
        </p:txBody>
      </p:sp>
      <p:sp>
        <p:nvSpPr>
          <p:cNvPr id="19" name="Freeform 244"/>
          <p:cNvSpPr/>
          <p:nvPr userDrawn="1"/>
        </p:nvSpPr>
        <p:spPr bwMode="auto">
          <a:xfrm flipH="1" flipV="1">
            <a:off x="10700124" y="1209674"/>
            <a:ext cx="415549" cy="428625"/>
          </a:xfrm>
          <a:custGeom>
            <a:avLst/>
            <a:gdLst>
              <a:gd name="T0" fmla="*/ 806 w 806"/>
              <a:gd name="T1" fmla="*/ 555 h 809"/>
              <a:gd name="T2" fmla="*/ 555 w 806"/>
              <a:gd name="T3" fmla="*/ 555 h 809"/>
              <a:gd name="T4" fmla="*/ 555 w 806"/>
              <a:gd name="T5" fmla="*/ 809 h 809"/>
              <a:gd name="T6" fmla="*/ 251 w 806"/>
              <a:gd name="T7" fmla="*/ 809 h 809"/>
              <a:gd name="T8" fmla="*/ 251 w 806"/>
              <a:gd name="T9" fmla="*/ 555 h 809"/>
              <a:gd name="T10" fmla="*/ 0 w 806"/>
              <a:gd name="T11" fmla="*/ 555 h 809"/>
              <a:gd name="T12" fmla="*/ 0 w 806"/>
              <a:gd name="T13" fmla="*/ 254 h 809"/>
              <a:gd name="T14" fmla="*/ 251 w 806"/>
              <a:gd name="T15" fmla="*/ 254 h 809"/>
              <a:gd name="T16" fmla="*/ 251 w 806"/>
              <a:gd name="T17" fmla="*/ 0 h 809"/>
              <a:gd name="T18" fmla="*/ 555 w 806"/>
              <a:gd name="T19" fmla="*/ 0 h 809"/>
              <a:gd name="T20" fmla="*/ 555 w 806"/>
              <a:gd name="T21" fmla="*/ 254 h 809"/>
              <a:gd name="T22" fmla="*/ 806 w 806"/>
              <a:gd name="T23" fmla="*/ 254 h 809"/>
              <a:gd name="T24" fmla="*/ 806 w 806"/>
              <a:gd name="T25" fmla="*/ 555 h 8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06" h="809">
                <a:moveTo>
                  <a:pt x="806" y="555"/>
                </a:moveTo>
                <a:lnTo>
                  <a:pt x="555" y="555"/>
                </a:lnTo>
                <a:lnTo>
                  <a:pt x="555" y="809"/>
                </a:lnTo>
                <a:lnTo>
                  <a:pt x="251" y="809"/>
                </a:lnTo>
                <a:lnTo>
                  <a:pt x="251" y="555"/>
                </a:lnTo>
                <a:lnTo>
                  <a:pt x="0" y="555"/>
                </a:lnTo>
                <a:lnTo>
                  <a:pt x="0" y="254"/>
                </a:lnTo>
                <a:lnTo>
                  <a:pt x="251" y="254"/>
                </a:lnTo>
                <a:lnTo>
                  <a:pt x="251" y="0"/>
                </a:lnTo>
                <a:lnTo>
                  <a:pt x="555" y="0"/>
                </a:lnTo>
                <a:lnTo>
                  <a:pt x="555" y="254"/>
                </a:lnTo>
                <a:lnTo>
                  <a:pt x="806" y="254"/>
                </a:lnTo>
                <a:lnTo>
                  <a:pt x="806" y="555"/>
                </a:lnTo>
                <a:close/>
              </a:path>
            </a:pathLst>
          </a:custGeom>
          <a:solidFill>
            <a:srgbClr val="0F365E"/>
          </a:solidFill>
          <a:ln>
            <a:solidFill>
              <a:srgbClr val="0F365E"/>
            </a:solidFill>
          </a:ln>
        </p:spPr>
        <p:txBody>
          <a:bodyPr/>
          <a:lstStyle/>
          <a:p>
            <a:pPr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b="0" kern="0">
              <a:solidFill>
                <a:prstClr val="black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黑体" panose="02010609060101010101" charset="-122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647" r="71389" b="42089"/>
          <a:stretch>
            <a:fillRect/>
          </a:stretch>
        </p:blipFill>
        <p:spPr>
          <a:xfrm>
            <a:off x="0" y="473204"/>
            <a:ext cx="2251881" cy="3219120"/>
          </a:xfrm>
          <a:prstGeom prst="rect">
            <a:avLst/>
          </a:prstGeom>
        </p:spPr>
      </p:pic>
      <p:sp>
        <p:nvSpPr>
          <p:cNvPr id="10" name="矩形 9"/>
          <p:cNvSpPr/>
          <p:nvPr userDrawn="1"/>
        </p:nvSpPr>
        <p:spPr>
          <a:xfrm>
            <a:off x="313055" y="365125"/>
            <a:ext cx="11566525" cy="6127750"/>
          </a:xfrm>
          <a:prstGeom prst="rect">
            <a:avLst/>
          </a:prstGeom>
          <a:noFill/>
          <a:ln w="28575" cmpd="sng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黑体" panose="02010609060101010101" charset="-122"/>
            </a:endParaRPr>
          </a:p>
        </p:txBody>
      </p:sp>
      <p:sp>
        <p:nvSpPr>
          <p:cNvPr id="11" name="矩形 10"/>
          <p:cNvSpPr/>
          <p:nvPr userDrawn="1"/>
        </p:nvSpPr>
        <p:spPr>
          <a:xfrm>
            <a:off x="0" y="635"/>
            <a:ext cx="12192000" cy="6857365"/>
          </a:xfrm>
          <a:prstGeom prst="rect">
            <a:avLst/>
          </a:prstGeom>
          <a:solidFill>
            <a:schemeClr val="accent5">
              <a:lumMod val="40000"/>
              <a:lumOff val="60000"/>
              <a:alpha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黑体" panose="02010609060101010101" charset="-122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 userDrawn="1"/>
        </p:nvSpPr>
        <p:spPr>
          <a:xfrm>
            <a:off x="0" y="0"/>
            <a:ext cx="12191999" cy="5724525"/>
          </a:xfrm>
          <a:prstGeom prst="rect">
            <a:avLst/>
          </a:prstGeom>
          <a:solidFill>
            <a:schemeClr val="accent5">
              <a:lumMod val="40000"/>
              <a:lumOff val="60000"/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黑体" panose="02010609060101010101" charset="-122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0" y="5724525"/>
            <a:ext cx="12191999" cy="1133475"/>
          </a:xfrm>
          <a:prstGeom prst="rect">
            <a:avLst/>
          </a:prstGeom>
          <a:solidFill>
            <a:srgbClr val="53A6AB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黑体" panose="02010609060101010101" charset="-122"/>
            </a:endParaRPr>
          </a:p>
        </p:txBody>
      </p:sp>
      <p:sp>
        <p:nvSpPr>
          <p:cNvPr id="9" name="文本框 8"/>
          <p:cNvSpPr txBox="1"/>
          <p:nvPr userDrawn="1"/>
        </p:nvSpPr>
        <p:spPr>
          <a:xfrm rot="16200000">
            <a:off x="-1372837" y="4149655"/>
            <a:ext cx="3783330" cy="3371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&lt;&lt;&lt;&lt;&lt;&lt;&lt;&lt;&lt;&lt;&lt;&lt;&lt;&lt;&lt;&lt;&lt;&lt;&lt;&lt;&lt;&lt;&lt;&lt;&lt;&lt;&lt;&lt;&lt;&lt;&lt;&lt;&lt;&lt;&lt;</a:t>
            </a:r>
            <a:endParaRPr lang="en-US" altLang="zh-CN" sz="16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2" name="文本框 21"/>
          <p:cNvSpPr txBox="1"/>
          <p:nvPr userDrawn="1"/>
        </p:nvSpPr>
        <p:spPr>
          <a:xfrm>
            <a:off x="328226" y="71101"/>
            <a:ext cx="3783330" cy="3371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&lt;&lt;&lt;&lt;&lt;&lt;&lt;&lt;&lt;&lt;&lt;&lt;&lt;&lt;&lt;&lt;&lt;&lt;&lt;&lt;&lt;&lt;&lt;&lt;&lt;&lt;&lt;&lt;&lt;&lt;&lt;&lt;&lt;&lt;&lt;</a:t>
            </a:r>
            <a:endParaRPr lang="en-US" altLang="zh-CN" sz="16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cxnSp>
        <p:nvCxnSpPr>
          <p:cNvPr id="13" name="直接连接符 12"/>
          <p:cNvCxnSpPr>
            <a:stCxn id="22" idx="3"/>
          </p:cNvCxnSpPr>
          <p:nvPr userDrawn="1"/>
        </p:nvCxnSpPr>
        <p:spPr>
          <a:xfrm>
            <a:off x="4111353" y="240081"/>
            <a:ext cx="561557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 userDrawn="1"/>
        </p:nvCxnSpPr>
        <p:spPr>
          <a:xfrm flipV="1">
            <a:off x="619135" y="6597702"/>
            <a:ext cx="11344264" cy="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 userDrawn="1"/>
        </p:nvCxnSpPr>
        <p:spPr>
          <a:xfrm>
            <a:off x="11963400" y="209600"/>
            <a:ext cx="0" cy="638810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矩形 28"/>
          <p:cNvSpPr/>
          <p:nvPr userDrawn="1"/>
        </p:nvSpPr>
        <p:spPr>
          <a:xfrm>
            <a:off x="256277" y="1911768"/>
            <a:ext cx="11618616" cy="36066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365">
              <a:solidFill>
                <a:schemeClr val="tx1">
                  <a:lumMod val="75000"/>
                  <a:lumOff val="25000"/>
                </a:schemeClr>
              </a:solidFill>
              <a:cs typeface="黑体" panose="02010609060101010101" charset="-122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fld id="{2F2A2A96-E392-4BD4-96F4-45C159C7CA2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fld id="{6E02081A-7E68-44F2-A99E-F075D941C59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tags" Target="../tags/tag54.xml"/><Relationship Id="rId1" Type="http://schemas.openxmlformats.org/officeDocument/2006/relationships/tags" Target="../tags/tag53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5.xml"/><Relationship Id="rId3" Type="http://schemas.openxmlformats.org/officeDocument/2006/relationships/image" Target="../media/image14.png"/><Relationship Id="rId2" Type="http://schemas.openxmlformats.org/officeDocument/2006/relationships/tags" Target="../tags/tag56.xml"/><Relationship Id="rId1" Type="http://schemas.openxmlformats.org/officeDocument/2006/relationships/tags" Target="../tags/tag5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tags" Target="../tags/tag58.xml"/><Relationship Id="rId1" Type="http://schemas.openxmlformats.org/officeDocument/2006/relationships/tags" Target="../tags/tag57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.xml"/><Relationship Id="rId7" Type="http://schemas.openxmlformats.org/officeDocument/2006/relationships/image" Target="../media/image19.png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Relationship Id="rId3" Type="http://schemas.openxmlformats.org/officeDocument/2006/relationships/image" Target="../media/image15.png"/><Relationship Id="rId2" Type="http://schemas.openxmlformats.org/officeDocument/2006/relationships/tags" Target="../tags/tag60.xml"/><Relationship Id="rId1" Type="http://schemas.openxmlformats.org/officeDocument/2006/relationships/tags" Target="../tags/tag5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tags" Target="../tags/tag62.xml"/><Relationship Id="rId1" Type="http://schemas.openxmlformats.org/officeDocument/2006/relationships/tags" Target="../tags/tag6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tags" Target="../tags/tag64.xml"/><Relationship Id="rId1" Type="http://schemas.openxmlformats.org/officeDocument/2006/relationships/tags" Target="../tags/tag63.xml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5.xml"/><Relationship Id="rId3" Type="http://schemas.openxmlformats.org/officeDocument/2006/relationships/image" Target="../media/image20.jpeg"/><Relationship Id="rId2" Type="http://schemas.openxmlformats.org/officeDocument/2006/relationships/tags" Target="../tags/tag66.xml"/><Relationship Id="rId1" Type="http://schemas.openxmlformats.org/officeDocument/2006/relationships/tags" Target="../tags/tag65.xml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5.xml"/><Relationship Id="rId3" Type="http://schemas.openxmlformats.org/officeDocument/2006/relationships/image" Target="../media/image21.jpeg"/><Relationship Id="rId2" Type="http://schemas.openxmlformats.org/officeDocument/2006/relationships/tags" Target="../tags/tag68.xml"/><Relationship Id="rId1" Type="http://schemas.openxmlformats.org/officeDocument/2006/relationships/tags" Target="../tags/tag6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tags" Target="../tags/tag70.xml"/><Relationship Id="rId1" Type="http://schemas.openxmlformats.org/officeDocument/2006/relationships/tags" Target="../tags/tag6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tags" Target="../tags/tag72.xml"/><Relationship Id="rId1" Type="http://schemas.openxmlformats.org/officeDocument/2006/relationships/tags" Target="../tags/tag71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11.xml"/><Relationship Id="rId8" Type="http://schemas.openxmlformats.org/officeDocument/2006/relationships/tags" Target="../tags/tag10.xml"/><Relationship Id="rId7" Type="http://schemas.openxmlformats.org/officeDocument/2006/relationships/tags" Target="../tags/tag9.xml"/><Relationship Id="rId6" Type="http://schemas.openxmlformats.org/officeDocument/2006/relationships/tags" Target="../tags/tag8.xml"/><Relationship Id="rId5" Type="http://schemas.openxmlformats.org/officeDocument/2006/relationships/tags" Target="../tags/tag7.xml"/><Relationship Id="rId4" Type="http://schemas.openxmlformats.org/officeDocument/2006/relationships/tags" Target="../tags/tag6.xml"/><Relationship Id="rId3" Type="http://schemas.openxmlformats.org/officeDocument/2006/relationships/tags" Target="../tags/tag5.xml"/><Relationship Id="rId26" Type="http://schemas.openxmlformats.org/officeDocument/2006/relationships/slideLayout" Target="../slideLayouts/slideLayout1.xml"/><Relationship Id="rId25" Type="http://schemas.openxmlformats.org/officeDocument/2006/relationships/tags" Target="../tags/tag27.xml"/><Relationship Id="rId24" Type="http://schemas.openxmlformats.org/officeDocument/2006/relationships/tags" Target="../tags/tag26.xml"/><Relationship Id="rId23" Type="http://schemas.openxmlformats.org/officeDocument/2006/relationships/tags" Target="../tags/tag25.xml"/><Relationship Id="rId22" Type="http://schemas.openxmlformats.org/officeDocument/2006/relationships/tags" Target="../tags/tag24.xml"/><Relationship Id="rId21" Type="http://schemas.openxmlformats.org/officeDocument/2006/relationships/tags" Target="../tags/tag23.xml"/><Relationship Id="rId20" Type="http://schemas.openxmlformats.org/officeDocument/2006/relationships/tags" Target="../tags/tag22.xml"/><Relationship Id="rId2" Type="http://schemas.openxmlformats.org/officeDocument/2006/relationships/tags" Target="../tags/tag4.xml"/><Relationship Id="rId19" Type="http://schemas.openxmlformats.org/officeDocument/2006/relationships/tags" Target="../tags/tag21.xml"/><Relationship Id="rId18" Type="http://schemas.openxmlformats.org/officeDocument/2006/relationships/tags" Target="../tags/tag20.xml"/><Relationship Id="rId17" Type="http://schemas.openxmlformats.org/officeDocument/2006/relationships/tags" Target="../tags/tag19.xml"/><Relationship Id="rId16" Type="http://schemas.openxmlformats.org/officeDocument/2006/relationships/tags" Target="../tags/tag18.xml"/><Relationship Id="rId15" Type="http://schemas.openxmlformats.org/officeDocument/2006/relationships/tags" Target="../tags/tag17.xml"/><Relationship Id="rId14" Type="http://schemas.openxmlformats.org/officeDocument/2006/relationships/tags" Target="../tags/tag16.xml"/><Relationship Id="rId13" Type="http://schemas.openxmlformats.org/officeDocument/2006/relationships/tags" Target="../tags/tag15.xml"/><Relationship Id="rId12" Type="http://schemas.openxmlformats.org/officeDocument/2006/relationships/tags" Target="../tags/tag14.xml"/><Relationship Id="rId11" Type="http://schemas.openxmlformats.org/officeDocument/2006/relationships/tags" Target="../tags/tag13.xml"/><Relationship Id="rId10" Type="http://schemas.openxmlformats.org/officeDocument/2006/relationships/tags" Target="../tags/tag12.xml"/><Relationship Id="rId1" Type="http://schemas.openxmlformats.org/officeDocument/2006/relationships/image" Target="../media/image9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tags" Target="../tags/tag74.xml"/><Relationship Id="rId1" Type="http://schemas.openxmlformats.org/officeDocument/2006/relationships/tags" Target="../tags/tag7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tags" Target="../tags/tag76.xml"/><Relationship Id="rId1" Type="http://schemas.openxmlformats.org/officeDocument/2006/relationships/tags" Target="../tags/tag7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tags" Target="../tags/tag78.xml"/><Relationship Id="rId1" Type="http://schemas.openxmlformats.org/officeDocument/2006/relationships/tags" Target="../tags/tag7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tags" Target="../tags/tag80.xml"/><Relationship Id="rId1" Type="http://schemas.openxmlformats.org/officeDocument/2006/relationships/tags" Target="../tags/tag79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tags" Target="../tags/tag82.xml"/><Relationship Id="rId1" Type="http://schemas.openxmlformats.org/officeDocument/2006/relationships/tags" Target="../tags/tag8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tags" Target="../tags/tag84.xml"/><Relationship Id="rId1" Type="http://schemas.openxmlformats.org/officeDocument/2006/relationships/tags" Target="../tags/tag8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tags" Target="../tags/tag86.xml"/><Relationship Id="rId1" Type="http://schemas.openxmlformats.org/officeDocument/2006/relationships/tags" Target="../tags/tag8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tags" Target="../tags/tag88.xml"/><Relationship Id="rId1" Type="http://schemas.openxmlformats.org/officeDocument/2006/relationships/tags" Target="../tags/tag8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tags" Target="../tags/tag90.xml"/><Relationship Id="rId1" Type="http://schemas.openxmlformats.org/officeDocument/2006/relationships/tags" Target="../tags/tag89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tags" Target="../tags/tag92.xml"/><Relationship Id="rId1" Type="http://schemas.openxmlformats.org/officeDocument/2006/relationships/tags" Target="../tags/tag91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35.xml"/><Relationship Id="rId8" Type="http://schemas.openxmlformats.org/officeDocument/2006/relationships/tags" Target="../tags/tag34.xml"/><Relationship Id="rId7" Type="http://schemas.openxmlformats.org/officeDocument/2006/relationships/tags" Target="../tags/tag33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3" Type="http://schemas.openxmlformats.org/officeDocument/2006/relationships/tags" Target="../tags/tag29.xml"/><Relationship Id="rId20" Type="http://schemas.openxmlformats.org/officeDocument/2006/relationships/slideLayout" Target="../slideLayouts/slideLayout3.xml"/><Relationship Id="rId2" Type="http://schemas.openxmlformats.org/officeDocument/2006/relationships/tags" Target="../tags/tag28.xml"/><Relationship Id="rId19" Type="http://schemas.openxmlformats.org/officeDocument/2006/relationships/tags" Target="../tags/tag45.xml"/><Relationship Id="rId18" Type="http://schemas.openxmlformats.org/officeDocument/2006/relationships/tags" Target="../tags/tag44.xml"/><Relationship Id="rId17" Type="http://schemas.openxmlformats.org/officeDocument/2006/relationships/tags" Target="../tags/tag43.xml"/><Relationship Id="rId16" Type="http://schemas.openxmlformats.org/officeDocument/2006/relationships/tags" Target="../tags/tag42.xml"/><Relationship Id="rId15" Type="http://schemas.openxmlformats.org/officeDocument/2006/relationships/tags" Target="../tags/tag41.xml"/><Relationship Id="rId14" Type="http://schemas.openxmlformats.org/officeDocument/2006/relationships/tags" Target="../tags/tag40.xml"/><Relationship Id="rId13" Type="http://schemas.openxmlformats.org/officeDocument/2006/relationships/tags" Target="../tags/tag39.xml"/><Relationship Id="rId12" Type="http://schemas.openxmlformats.org/officeDocument/2006/relationships/tags" Target="../tags/tag38.xml"/><Relationship Id="rId11" Type="http://schemas.openxmlformats.org/officeDocument/2006/relationships/tags" Target="../tags/tag37.xml"/><Relationship Id="rId10" Type="http://schemas.openxmlformats.org/officeDocument/2006/relationships/tags" Target="../tags/tag36.xml"/><Relationship Id="rId1" Type="http://schemas.openxmlformats.org/officeDocument/2006/relationships/image" Target="../media/image9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tags" Target="../tags/tag94.xml"/><Relationship Id="rId1" Type="http://schemas.openxmlformats.org/officeDocument/2006/relationships/tags" Target="../tags/tag9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tags" Target="../tags/tag96.xml"/><Relationship Id="rId1" Type="http://schemas.openxmlformats.org/officeDocument/2006/relationships/tags" Target="../tags/tag95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tags" Target="../tags/tag98.xml"/><Relationship Id="rId1" Type="http://schemas.openxmlformats.org/officeDocument/2006/relationships/tags" Target="../tags/tag9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tags" Target="../tags/tag100.xml"/><Relationship Id="rId1" Type="http://schemas.openxmlformats.org/officeDocument/2006/relationships/tags" Target="../tags/tag99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tags" Target="../tags/tag102.xml"/><Relationship Id="rId1" Type="http://schemas.openxmlformats.org/officeDocument/2006/relationships/tags" Target="../tags/tag10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0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104.xml"/><Relationship Id="rId1" Type="http://schemas.openxmlformats.org/officeDocument/2006/relationships/tags" Target="../tags/tag103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106.xml"/><Relationship Id="rId1" Type="http://schemas.openxmlformats.org/officeDocument/2006/relationships/tags" Target="../tags/tag105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108.xml"/><Relationship Id="rId1" Type="http://schemas.openxmlformats.org/officeDocument/2006/relationships/tags" Target="../tags/tag10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110.xml"/><Relationship Id="rId1" Type="http://schemas.openxmlformats.org/officeDocument/2006/relationships/tags" Target="../tags/tag10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112.xml"/><Relationship Id="rId1" Type="http://schemas.openxmlformats.org/officeDocument/2006/relationships/tags" Target="../tags/tag11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114.xml"/><Relationship Id="rId1" Type="http://schemas.openxmlformats.org/officeDocument/2006/relationships/tags" Target="../tags/tag113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116.xml"/><Relationship Id="rId1" Type="http://schemas.openxmlformats.org/officeDocument/2006/relationships/tags" Target="../tags/tag115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118.xml"/><Relationship Id="rId1" Type="http://schemas.openxmlformats.org/officeDocument/2006/relationships/tags" Target="../tags/tag11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120.xml"/><Relationship Id="rId1" Type="http://schemas.openxmlformats.org/officeDocument/2006/relationships/tags" Target="../tags/tag119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tags" Target="../tags/tag4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5.xml"/><Relationship Id="rId3" Type="http://schemas.openxmlformats.org/officeDocument/2006/relationships/image" Target="../media/image11.jpeg"/><Relationship Id="rId2" Type="http://schemas.openxmlformats.org/officeDocument/2006/relationships/tags" Target="../tags/tag48.xml"/><Relationship Id="rId1" Type="http://schemas.openxmlformats.org/officeDocument/2006/relationships/tags" Target="../tags/tag47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5.xml"/><Relationship Id="rId3" Type="http://schemas.openxmlformats.org/officeDocument/2006/relationships/image" Target="../media/image12.png"/><Relationship Id="rId2" Type="http://schemas.openxmlformats.org/officeDocument/2006/relationships/tags" Target="../tags/tag50.xml"/><Relationship Id="rId1" Type="http://schemas.openxmlformats.org/officeDocument/2006/relationships/tags" Target="../tags/tag49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5.xml"/><Relationship Id="rId3" Type="http://schemas.openxmlformats.org/officeDocument/2006/relationships/image" Target="../media/image13.jpeg"/><Relationship Id="rId2" Type="http://schemas.openxmlformats.org/officeDocument/2006/relationships/tags" Target="../tags/tag52.xml"/><Relationship Id="rId1" Type="http://schemas.openxmlformats.org/officeDocument/2006/relationships/tags" Target="../tags/tag5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2162175" y="1555750"/>
            <a:ext cx="6278880" cy="1494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7200" b="1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临床医学概论</a:t>
            </a:r>
            <a:endParaRPr lang="zh-CN" altLang="en-US" sz="4000" b="1" dirty="0">
              <a:solidFill>
                <a:schemeClr val="bg1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3898265" y="3695164"/>
            <a:ext cx="2689860" cy="566420"/>
            <a:chOff x="8046" y="6890"/>
            <a:chExt cx="3107" cy="892"/>
          </a:xfrm>
        </p:grpSpPr>
        <p:sp>
          <p:nvSpPr>
            <p:cNvPr id="4" name="圆角矩形 3"/>
            <p:cNvSpPr/>
            <p:nvPr/>
          </p:nvSpPr>
          <p:spPr>
            <a:xfrm>
              <a:off x="8046" y="6890"/>
              <a:ext cx="3107" cy="892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黑体" panose="02010609060101010101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8124" y="7004"/>
              <a:ext cx="295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rPr>
                <a:t>中南大学出版社</a:t>
              </a:r>
              <a:endParaRPr lang="zh-CN" altLang="en-US" sz="2400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194" y="1715770"/>
            <a:ext cx="10870565" cy="425767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4799694" cy="503984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（一）骨折的病因及分类 </a:t>
            </a:r>
            <a:endParaRPr lang="en-US" sz="2800" b="1" spc="388" dirty="0">
              <a:ln w="3175">
                <a:noFill/>
                <a:prstDash val="dash"/>
              </a:ln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6" name="文本占位符 227332"/>
          <p:cNvSpPr txBox="1">
            <a:spLocks noChangeArrowheads="1"/>
          </p:cNvSpPr>
          <p:nvPr/>
        </p:nvSpPr>
        <p:spPr>
          <a:xfrm>
            <a:off x="1641446" y="1893712"/>
            <a:ext cx="8853182" cy="4754563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buNone/>
            </a:pPr>
            <a:r>
              <a:rPr lang="en-US" altLang="zh-CN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2.</a:t>
            </a: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骨折的程度和形态：</a:t>
            </a:r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indent="0" algn="just">
              <a:lnSpc>
                <a:spcPct val="150000"/>
              </a:lnSpc>
              <a:buNone/>
            </a:pP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（</a:t>
            </a:r>
            <a:r>
              <a:rPr lang="en-US" altLang="zh-CN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1</a:t>
            </a: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）不全骨折：如裂缝骨折（骨质发生裂隙，无移位）。</a:t>
            </a:r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indent="0" algn="just">
              <a:lnSpc>
                <a:spcPct val="150000"/>
              </a:lnSpc>
              <a:buNone/>
            </a:pP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青枝骨折（多见于儿童，骨质和骨膜部分断裂，可有成角畸形。有时成角畸形不明显，仅表现为骨皮质劈裂，与青嫩树枝被折断时相似）。 </a:t>
            </a:r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indent="0" algn="just">
              <a:lnSpc>
                <a:spcPct val="150000"/>
              </a:lnSpc>
              <a:buNone/>
            </a:pPr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indent="0" algn="just">
              <a:lnSpc>
                <a:spcPct val="150000"/>
              </a:lnSpc>
              <a:buNone/>
            </a:pPr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indent="406400" algn="just">
              <a:lnSpc>
                <a:spcPct val="150000"/>
              </a:lnSpc>
            </a:pPr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indent="406400" algn="just">
              <a:lnSpc>
                <a:spcPct val="150000"/>
              </a:lnSpc>
            </a:pPr>
            <a:endParaRPr lang="en-US" altLang="zh-CN" sz="1800" dirty="0"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  <p:transition spd="slow">
    <p:randomBar dir="vert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194" y="1107347"/>
            <a:ext cx="10870565" cy="543606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4799694" cy="503984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（一）骨折的病因及分类 </a:t>
            </a:r>
            <a:endParaRPr lang="en-US" sz="2800" b="1" spc="388" dirty="0">
              <a:ln w="3175">
                <a:noFill/>
                <a:prstDash val="dash"/>
              </a:ln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6" name="文本占位符 227332"/>
          <p:cNvSpPr txBox="1">
            <a:spLocks noChangeArrowheads="1"/>
          </p:cNvSpPr>
          <p:nvPr/>
        </p:nvSpPr>
        <p:spPr>
          <a:xfrm>
            <a:off x="1669409" y="1281316"/>
            <a:ext cx="8853182" cy="4754563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buNone/>
            </a:pP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（</a:t>
            </a:r>
            <a:r>
              <a:rPr lang="en-US" altLang="zh-CN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2</a:t>
            </a: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）完全骨折；横形、斜形、嵌插、螺旋、粉碎性、压缩性骨折及骨骺分离等。</a:t>
            </a:r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indent="0" algn="just">
              <a:lnSpc>
                <a:spcPct val="150000"/>
              </a:lnSpc>
              <a:buNone/>
            </a:pPr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indent="0" algn="just">
              <a:lnSpc>
                <a:spcPct val="150000"/>
              </a:lnSpc>
              <a:buNone/>
            </a:pPr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indent="406400" algn="just">
              <a:lnSpc>
                <a:spcPct val="150000"/>
              </a:lnSpc>
            </a:pPr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indent="406400" algn="just">
              <a:lnSpc>
                <a:spcPct val="150000"/>
              </a:lnSpc>
            </a:pPr>
            <a:endParaRPr lang="en-US" altLang="zh-CN" sz="1800" dirty="0"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28910" y="2155657"/>
            <a:ext cx="7779170" cy="4054191"/>
          </a:xfrm>
          <a:prstGeom prst="rect">
            <a:avLst/>
          </a:prstGeom>
        </p:spPr>
      </p:pic>
    </p:spTree>
  </p:cSld>
  <p:clrMapOvr>
    <a:masterClrMapping/>
  </p:clrMapOvr>
  <p:transition spd="slow">
    <p:randomBar dir="vert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194" y="1715770"/>
            <a:ext cx="10870565" cy="425767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4799694" cy="503984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（一）骨折的病因及分类 </a:t>
            </a:r>
            <a:endParaRPr lang="en-US" sz="2800" b="1" spc="388" dirty="0">
              <a:ln w="3175">
                <a:noFill/>
                <a:prstDash val="dash"/>
              </a:ln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6" name="文本占位符 227332"/>
          <p:cNvSpPr txBox="1">
            <a:spLocks noChangeArrowheads="1"/>
          </p:cNvSpPr>
          <p:nvPr/>
        </p:nvSpPr>
        <p:spPr>
          <a:xfrm>
            <a:off x="1669409" y="2333284"/>
            <a:ext cx="8853182" cy="4754563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buNone/>
            </a:pPr>
            <a:r>
              <a:rPr lang="en-US" altLang="zh-CN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3.</a:t>
            </a: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骨折端稳定程度：分为稳定性骨折、不稳定性骨折。</a:t>
            </a:r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indent="0" algn="just">
              <a:lnSpc>
                <a:spcPct val="150000"/>
              </a:lnSpc>
              <a:buNone/>
            </a:pPr>
            <a:r>
              <a:rPr lang="en-US" altLang="zh-CN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4.</a:t>
            </a: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骨折的时间长短：分为新鲜骨折（</a:t>
            </a:r>
            <a:r>
              <a:rPr lang="en-US" altLang="zh-CN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2</a:t>
            </a: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周内）、陈旧性骨折（</a:t>
            </a:r>
            <a:r>
              <a:rPr lang="en-US" altLang="zh-CN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2</a:t>
            </a: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周后）</a:t>
            </a:r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indent="0" algn="just">
              <a:lnSpc>
                <a:spcPct val="150000"/>
              </a:lnSpc>
              <a:buNone/>
            </a:pPr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indent="0" algn="just">
              <a:lnSpc>
                <a:spcPct val="150000"/>
              </a:lnSpc>
              <a:buNone/>
            </a:pPr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indent="0" algn="just">
              <a:lnSpc>
                <a:spcPct val="150000"/>
              </a:lnSpc>
              <a:buNone/>
            </a:pPr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indent="406400" algn="just">
              <a:lnSpc>
                <a:spcPct val="150000"/>
              </a:lnSpc>
            </a:pPr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indent="406400" algn="just">
              <a:lnSpc>
                <a:spcPct val="150000"/>
              </a:lnSpc>
            </a:pPr>
            <a:endParaRPr lang="en-US" altLang="zh-CN" sz="1800" dirty="0"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  <p:transition spd="slow">
    <p:randomBar dir="vert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194" y="1106193"/>
            <a:ext cx="10870565" cy="5537887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4799694" cy="503984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（一）骨折的病因及分类 </a:t>
            </a:r>
            <a:endParaRPr lang="en-US" sz="2800" b="1" spc="388" dirty="0">
              <a:ln w="3175">
                <a:noFill/>
                <a:prstDash val="dash"/>
              </a:ln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6" name="文本占位符 227332"/>
          <p:cNvSpPr txBox="1">
            <a:spLocks noChangeArrowheads="1"/>
          </p:cNvSpPr>
          <p:nvPr/>
        </p:nvSpPr>
        <p:spPr>
          <a:xfrm>
            <a:off x="1686187" y="2103437"/>
            <a:ext cx="2172749" cy="4754563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buNone/>
            </a:pPr>
            <a:r>
              <a:rPr lang="zh-CN" altLang="en-US" sz="1800" b="1" dirty="0">
                <a:solidFill>
                  <a:srgbClr val="2E75B6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骨折的移位</a:t>
            </a:r>
            <a:endParaRPr lang="en-US" altLang="zh-CN" sz="1800" b="1" dirty="0">
              <a:solidFill>
                <a:srgbClr val="2E75B6"/>
              </a:solidFill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indent="0" algn="just">
              <a:lnSpc>
                <a:spcPct val="150000"/>
              </a:lnSpc>
              <a:buNone/>
            </a:pPr>
            <a:r>
              <a:rPr lang="en-US" altLang="zh-CN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1.</a:t>
            </a: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成角移位</a:t>
            </a:r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indent="0" algn="just">
              <a:lnSpc>
                <a:spcPct val="150000"/>
              </a:lnSpc>
              <a:buNone/>
            </a:pPr>
            <a:r>
              <a:rPr lang="en-US" altLang="zh-CN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2.</a:t>
            </a: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侧方移位</a:t>
            </a:r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indent="0" algn="just">
              <a:lnSpc>
                <a:spcPct val="150000"/>
              </a:lnSpc>
              <a:buNone/>
            </a:pPr>
            <a:r>
              <a:rPr lang="en-US" altLang="zh-CN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3.</a:t>
            </a: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缩短移位      </a:t>
            </a:r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indent="0" algn="just">
              <a:lnSpc>
                <a:spcPct val="150000"/>
              </a:lnSpc>
              <a:buNone/>
            </a:pPr>
            <a:r>
              <a:rPr lang="en-US" altLang="zh-CN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4.</a:t>
            </a: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分离移位</a:t>
            </a:r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indent="0" algn="just">
              <a:lnSpc>
                <a:spcPct val="150000"/>
              </a:lnSpc>
              <a:buNone/>
            </a:pPr>
            <a:r>
              <a:rPr lang="en-US" altLang="zh-CN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5.</a:t>
            </a: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旋转移位 </a:t>
            </a:r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indent="0" algn="just">
              <a:lnSpc>
                <a:spcPct val="150000"/>
              </a:lnSpc>
              <a:buNone/>
            </a:pPr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indent="0" algn="just">
              <a:lnSpc>
                <a:spcPct val="150000"/>
              </a:lnSpc>
              <a:buNone/>
            </a:pPr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indent="0" algn="just">
              <a:lnSpc>
                <a:spcPct val="150000"/>
              </a:lnSpc>
              <a:buNone/>
            </a:pPr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indent="0" algn="just">
              <a:lnSpc>
                <a:spcPct val="150000"/>
              </a:lnSpc>
              <a:buNone/>
            </a:pPr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indent="406400" algn="just">
              <a:lnSpc>
                <a:spcPct val="150000"/>
              </a:lnSpc>
            </a:pPr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indent="406400" algn="just">
              <a:lnSpc>
                <a:spcPct val="150000"/>
              </a:lnSpc>
            </a:pPr>
            <a:endParaRPr lang="en-US" altLang="zh-CN" sz="1800" dirty="0"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pic>
        <p:nvPicPr>
          <p:cNvPr id="5" name="Picture 5" descr="C:\Users\Administrator\Desktop\杨主任第八版教材编写材料6-29\图片\58-9.1.t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14854" y="1328141"/>
            <a:ext cx="882650" cy="223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 descr="C:\Users\Administrator\Desktop\杨主任第八版教材编写材料6-29\图片\58-9.2.t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51479" y="2047278"/>
            <a:ext cx="1147762" cy="2236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7" descr="C:\Users\Administrator\Desktop\杨主任第八版教材编写材料6-29\图片\58-9.3.t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246879" y="2768003"/>
            <a:ext cx="1016000" cy="25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8" descr="C:\Users\Administrator\Desktop\杨主任第八版教材编写材料6-29\图片\58-9.4.ti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399404" y="3631603"/>
            <a:ext cx="941387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9" descr="C:\Users\Administrator\Desktop\杨主任第八版教材编写材料6-29\图片\58-9.5.tif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9336029" y="4136428"/>
            <a:ext cx="1039812" cy="2420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randomBar dir="vert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194" y="1715770"/>
            <a:ext cx="10870565" cy="425767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6026183" cy="503984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（二）骨折的临床表现及并发症 </a:t>
            </a:r>
            <a:endParaRPr lang="en-US" sz="2800" b="1" spc="388" dirty="0">
              <a:ln w="3175">
                <a:noFill/>
                <a:prstDash val="dash"/>
              </a:ln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6" name="文本占位符 227332"/>
          <p:cNvSpPr txBox="1">
            <a:spLocks noChangeArrowheads="1"/>
          </p:cNvSpPr>
          <p:nvPr/>
        </p:nvSpPr>
        <p:spPr>
          <a:xfrm>
            <a:off x="1830999" y="1838334"/>
            <a:ext cx="8853182" cy="4754563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buNone/>
            </a:pPr>
            <a:r>
              <a:rPr lang="zh-CN" altLang="en-US" sz="1800" b="1" dirty="0">
                <a:solidFill>
                  <a:srgbClr val="2E75B6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一、临床表现</a:t>
            </a:r>
            <a:endParaRPr lang="zh-CN" altLang="en-US" sz="1800" b="1" dirty="0">
              <a:solidFill>
                <a:srgbClr val="2E75B6"/>
              </a:solidFill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indent="0" algn="just">
              <a:lnSpc>
                <a:spcPct val="150000"/>
              </a:lnSpc>
              <a:buNone/>
            </a:pPr>
            <a:r>
              <a:rPr lang="en-US" altLang="zh-CN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1.</a:t>
            </a: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全身表现：发热、休克</a:t>
            </a:r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indent="0" algn="just">
              <a:lnSpc>
                <a:spcPct val="150000"/>
              </a:lnSpc>
              <a:buNone/>
            </a:pPr>
            <a:r>
              <a:rPr lang="en-US" altLang="zh-CN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2.</a:t>
            </a: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局部表现：局部疼痛、肿胀、淤血、功能障碍</a:t>
            </a:r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indent="0" algn="just">
              <a:lnSpc>
                <a:spcPct val="150000"/>
              </a:lnSpc>
              <a:buNone/>
            </a:pPr>
            <a:r>
              <a:rPr lang="en-US" altLang="zh-CN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3.</a:t>
            </a: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骨折的专有体征  </a:t>
            </a:r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indent="0" algn="just">
              <a:lnSpc>
                <a:spcPct val="150000"/>
              </a:lnSpc>
              <a:buNone/>
            </a:pP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（</a:t>
            </a:r>
            <a:r>
              <a:rPr lang="en-US" altLang="zh-CN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1</a:t>
            </a: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）畸形</a:t>
            </a:r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indent="0" algn="just">
              <a:lnSpc>
                <a:spcPct val="150000"/>
              </a:lnSpc>
              <a:buNone/>
            </a:pP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（</a:t>
            </a:r>
            <a:r>
              <a:rPr lang="en-US" altLang="zh-CN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2</a:t>
            </a: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）假关节活动</a:t>
            </a:r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indent="0" algn="just">
              <a:lnSpc>
                <a:spcPct val="150000"/>
              </a:lnSpc>
              <a:buNone/>
            </a:pP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（</a:t>
            </a:r>
            <a:r>
              <a:rPr lang="en-US" altLang="zh-CN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3</a:t>
            </a: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）骨擦音和骨擦感</a:t>
            </a:r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indent="0" algn="just">
              <a:lnSpc>
                <a:spcPct val="150000"/>
              </a:lnSpc>
              <a:buNone/>
            </a:pPr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indent="0" algn="just">
              <a:lnSpc>
                <a:spcPct val="150000"/>
              </a:lnSpc>
              <a:buNone/>
            </a:pPr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indent="0" algn="just">
              <a:lnSpc>
                <a:spcPct val="150000"/>
              </a:lnSpc>
              <a:buNone/>
            </a:pPr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indent="406400" algn="just">
              <a:lnSpc>
                <a:spcPct val="150000"/>
              </a:lnSpc>
            </a:pPr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indent="406400" algn="just">
              <a:lnSpc>
                <a:spcPct val="150000"/>
              </a:lnSpc>
            </a:pPr>
            <a:endParaRPr lang="en-US" altLang="zh-CN" sz="1800" dirty="0"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  <p:transition spd="slow">
    <p:randomBar dir="vert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194" y="1715770"/>
            <a:ext cx="10870565" cy="425767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6026183" cy="503984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（二）骨折的临床表现及并发症 </a:t>
            </a:r>
            <a:endParaRPr lang="en-US" sz="2800" b="1" spc="388" dirty="0">
              <a:ln w="3175">
                <a:noFill/>
                <a:prstDash val="dash"/>
              </a:ln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6" name="文本占位符 227332"/>
          <p:cNvSpPr txBox="1">
            <a:spLocks noChangeArrowheads="1"/>
          </p:cNvSpPr>
          <p:nvPr/>
        </p:nvSpPr>
        <p:spPr>
          <a:xfrm>
            <a:off x="1669409" y="2006053"/>
            <a:ext cx="8707773" cy="4754563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buNone/>
            </a:pPr>
            <a:r>
              <a:rPr lang="zh-CN" altLang="en-US" sz="1800" b="1" dirty="0">
                <a:solidFill>
                  <a:srgbClr val="2E75B6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二、并发症</a:t>
            </a:r>
            <a:endParaRPr lang="zh-CN" altLang="en-US" sz="1800" b="1" dirty="0">
              <a:solidFill>
                <a:srgbClr val="2E75B6"/>
              </a:solidFill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indent="0" algn="just">
              <a:lnSpc>
                <a:spcPct val="150000"/>
              </a:lnSpc>
              <a:buNone/>
            </a:pPr>
            <a:r>
              <a:rPr lang="en-US" altLang="zh-CN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1.</a:t>
            </a: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早期并发症    休克，血管、神经、内脏损伤，骨筋膜室综合症、脂肪栓塞、感染。</a:t>
            </a:r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indent="0" algn="just">
              <a:lnSpc>
                <a:spcPct val="150000"/>
              </a:lnSpc>
              <a:buNone/>
            </a:pPr>
            <a:r>
              <a:rPr lang="en-US" altLang="zh-CN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2.</a:t>
            </a: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晚期并发症    压疮、下肢深静脉血栓、关节僵硬、骨化性炎症、创伤性关节炎、缺血性骨坏死、缺血性挛缩等。</a:t>
            </a:r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indent="0" algn="just">
              <a:lnSpc>
                <a:spcPct val="150000"/>
              </a:lnSpc>
              <a:buNone/>
            </a:pPr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indent="0" algn="just">
              <a:lnSpc>
                <a:spcPct val="150000"/>
              </a:lnSpc>
              <a:buNone/>
            </a:pPr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indent="0" algn="just">
              <a:lnSpc>
                <a:spcPct val="150000"/>
              </a:lnSpc>
              <a:buNone/>
            </a:pPr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indent="0" algn="just">
              <a:lnSpc>
                <a:spcPct val="150000"/>
              </a:lnSpc>
              <a:buNone/>
            </a:pPr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indent="406400" algn="just">
              <a:lnSpc>
                <a:spcPct val="150000"/>
              </a:lnSpc>
            </a:pPr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indent="406400" algn="just">
              <a:lnSpc>
                <a:spcPct val="150000"/>
              </a:lnSpc>
            </a:pPr>
            <a:endParaRPr lang="en-US" altLang="zh-CN" sz="1800" dirty="0"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  <p:transition spd="slow">
    <p:randomBar dir="vert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194" y="1715770"/>
            <a:ext cx="10870565" cy="425767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6026183" cy="503984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（二）骨折的临床表现及并发症 </a:t>
            </a:r>
            <a:endParaRPr lang="en-US" sz="2800" b="1" spc="388" dirty="0">
              <a:ln w="3175">
                <a:noFill/>
                <a:prstDash val="dash"/>
              </a:ln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6" name="文本占位符 227332"/>
          <p:cNvSpPr txBox="1">
            <a:spLocks noChangeArrowheads="1"/>
          </p:cNvSpPr>
          <p:nvPr/>
        </p:nvSpPr>
        <p:spPr>
          <a:xfrm>
            <a:off x="2676088" y="3211359"/>
            <a:ext cx="8707773" cy="4754563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buNone/>
            </a:pPr>
            <a:r>
              <a:rPr lang="zh-CN" altLang="en-US" sz="2400" b="1" dirty="0">
                <a:solidFill>
                  <a:srgbClr val="D33785"/>
                </a:solidFill>
              </a:rPr>
              <a:t>骨筋膜室综合征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indent="0" algn="just">
              <a:lnSpc>
                <a:spcPct val="150000"/>
              </a:lnSpc>
              <a:buNone/>
            </a:pPr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indent="0" algn="just">
              <a:lnSpc>
                <a:spcPct val="150000"/>
              </a:lnSpc>
              <a:buNone/>
            </a:pPr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indent="0" algn="just">
              <a:lnSpc>
                <a:spcPct val="150000"/>
              </a:lnSpc>
              <a:buNone/>
            </a:pPr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indent="406400" algn="just">
              <a:lnSpc>
                <a:spcPct val="150000"/>
              </a:lnSpc>
            </a:pPr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indent="406400" algn="just">
              <a:lnSpc>
                <a:spcPct val="150000"/>
              </a:lnSpc>
            </a:pPr>
            <a:endParaRPr lang="en-US" altLang="zh-CN" sz="1800" dirty="0"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pic>
        <p:nvPicPr>
          <p:cNvPr id="5" name="Picture 7" descr="C:\Users\Administrator\Desktop\图-5年制\教材图\图14-5-24B.jpg"/>
          <p:cNvPicPr>
            <a:picLocks noChangeAspect="1" noChangeArrowheads="1"/>
          </p:cNvPicPr>
          <p:nvPr/>
        </p:nvPicPr>
        <p:blipFill>
          <a:blip r:embed="rId3" cstate="print"/>
          <a:srcRect l="4489" t="12573"/>
          <a:stretch>
            <a:fillRect/>
          </a:stretch>
        </p:blipFill>
        <p:spPr bwMode="auto">
          <a:xfrm>
            <a:off x="6342077" y="2286853"/>
            <a:ext cx="3484328" cy="31183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randomBar dir="vert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194" y="1715770"/>
            <a:ext cx="10870565" cy="425767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567993" cy="1063112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Tx/>
              <a:buNone/>
              <a:defRPr/>
            </a:pPr>
            <a:r>
              <a:rPr kumimoji="0" lang="en-US" altLang="zh-CN" sz="2800" b="1" i="0" u="none" strike="noStrike" kern="1200" cap="none" spc="388" normalizeH="0" baseline="0" noProof="0" dirty="0">
                <a:ln w="3175">
                  <a:noFill/>
                  <a:prstDash val="dash"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Segoe UI" panose="020B0502040204020203" pitchFamily="34" charset="0"/>
              </a:rPr>
              <a:t>(</a:t>
            </a:r>
            <a:r>
              <a:rPr lang="zh-CN" altLang="en-US" sz="2800" b="1" spc="388" dirty="0">
                <a:ln w="3175">
                  <a:noFill/>
                  <a:prstDash val="dash"/>
                </a:ln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三</a:t>
            </a:r>
            <a:r>
              <a:rPr kumimoji="0" lang="en-US" altLang="zh-CN" sz="2800" b="1" i="0" u="none" strike="noStrike" kern="1200" cap="none" spc="388" normalizeH="0" baseline="0" noProof="0" dirty="0">
                <a:ln w="3175">
                  <a:noFill/>
                  <a:prstDash val="dash"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Segoe UI" panose="020B0502040204020203" pitchFamily="34" charset="0"/>
              </a:rPr>
              <a:t>)</a:t>
            </a:r>
            <a:r>
              <a:rPr kumimoji="0" lang="zh-CN" altLang="en-US" sz="2800" b="1" i="0" u="none" strike="noStrike" kern="1200" cap="none" spc="388" normalizeH="0" baseline="0" noProof="0" dirty="0">
                <a:ln w="3175">
                  <a:noFill/>
                  <a:prstDash val="dash"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Segoe UI" panose="020B0502040204020203" pitchFamily="34" charset="0"/>
              </a:rPr>
              <a:t>辅助检查</a:t>
            </a:r>
            <a:endParaRPr kumimoji="0" lang="zh-CN" altLang="en-US" sz="2800" b="1" i="0" u="none" strike="noStrike" kern="1200" cap="none" spc="388" normalizeH="0" baseline="0" noProof="0" dirty="0">
              <a:ln w="3175">
                <a:noFill/>
                <a:prstDash val="dash"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Segoe UI" panose="020B0502040204020203" pitchFamily="34" charset="0"/>
            </a:endParaRPr>
          </a:p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Tx/>
              <a:buNone/>
              <a:defRPr/>
            </a:pPr>
            <a:endParaRPr kumimoji="0" lang="en-US" sz="2800" b="1" i="0" u="none" strike="noStrike" kern="1200" cap="none" spc="388" normalizeH="0" baseline="0" noProof="0" dirty="0">
              <a:ln w="3175">
                <a:noFill/>
                <a:prstDash val="dash"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Segoe UI" panose="020B0502040204020203" pitchFamily="34" charset="0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650921" y="1843881"/>
            <a:ext cx="737182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D33785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X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D33785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线检查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D33785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：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D33785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对骨折的诊断和治疗具有重要价值</a:t>
            </a:r>
            <a:endParaRPr lang="zh-CN" altLang="en-US" dirty="0"/>
          </a:p>
        </p:txBody>
      </p:sp>
      <p:pic>
        <p:nvPicPr>
          <p:cNvPr id="8" name="Picture 5" descr="DSCN4607"/>
          <p:cNvPicPr>
            <a:picLocks noChangeAspect="1" noChangeArrowheads="1"/>
          </p:cNvPicPr>
          <p:nvPr/>
        </p:nvPicPr>
        <p:blipFill>
          <a:blip r:embed="rId3" cstate="print"/>
          <a:srcRect l="3255" t="3662" r="2339"/>
          <a:stretch>
            <a:fillRect/>
          </a:stretch>
        </p:blipFill>
        <p:spPr bwMode="auto">
          <a:xfrm>
            <a:off x="3473410" y="2495212"/>
            <a:ext cx="5079807" cy="33072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randomBar dir="vert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194" y="1715770"/>
            <a:ext cx="10870565" cy="425767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567993" cy="1063112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Tx/>
              <a:buNone/>
              <a:defRPr/>
            </a:pPr>
            <a:r>
              <a:rPr kumimoji="0" lang="en-US" altLang="zh-CN" sz="2800" b="1" i="0" u="none" strike="noStrike" kern="1200" cap="none" spc="388" normalizeH="0" baseline="0" noProof="0" dirty="0">
                <a:ln w="3175">
                  <a:noFill/>
                  <a:prstDash val="dash"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Segoe UI" panose="020B0502040204020203" pitchFamily="34" charset="0"/>
              </a:rPr>
              <a:t>(</a:t>
            </a:r>
            <a:r>
              <a:rPr lang="zh-CN" altLang="en-US" sz="2800" b="1" spc="388" dirty="0">
                <a:ln w="3175">
                  <a:noFill/>
                  <a:prstDash val="dash"/>
                </a:ln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四</a:t>
            </a:r>
            <a:r>
              <a:rPr kumimoji="0" lang="en-US" altLang="zh-CN" sz="2800" b="1" i="0" u="none" strike="noStrike" kern="1200" cap="none" spc="388" normalizeH="0" baseline="0" noProof="0" dirty="0">
                <a:ln w="3175">
                  <a:noFill/>
                  <a:prstDash val="dash"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Segoe UI" panose="020B0502040204020203" pitchFamily="34" charset="0"/>
              </a:rPr>
              <a:t>)</a:t>
            </a:r>
            <a:r>
              <a:rPr kumimoji="0" lang="zh-CN" altLang="en-US" sz="2800" b="1" i="0" u="none" strike="noStrike" kern="1200" cap="none" spc="388" normalizeH="0" baseline="0" noProof="0" dirty="0">
                <a:ln w="3175">
                  <a:noFill/>
                  <a:prstDash val="dash"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Segoe UI" panose="020B0502040204020203" pitchFamily="34" charset="0"/>
              </a:rPr>
              <a:t>诊断</a:t>
            </a:r>
            <a:r>
              <a:rPr lang="zh-CN" altLang="en-US" sz="2800" b="1" spc="388" dirty="0">
                <a:ln w="3175">
                  <a:noFill/>
                  <a:prstDash val="dash"/>
                </a:ln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要点</a:t>
            </a:r>
            <a:endParaRPr kumimoji="0" lang="zh-CN" altLang="en-US" sz="2800" b="1" i="0" u="none" strike="noStrike" kern="1200" cap="none" spc="388" normalizeH="0" baseline="0" noProof="0" dirty="0">
              <a:ln w="3175">
                <a:noFill/>
                <a:prstDash val="dash"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Segoe UI" panose="020B0502040204020203" pitchFamily="34" charset="0"/>
            </a:endParaRPr>
          </a:p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Tx/>
              <a:buNone/>
              <a:defRPr/>
            </a:pPr>
            <a:endParaRPr kumimoji="0" lang="en-US" sz="2800" b="1" i="0" u="none" strike="noStrike" kern="1200" cap="none" spc="388" normalizeH="0" baseline="0" noProof="0" dirty="0">
              <a:ln w="3175">
                <a:noFill/>
                <a:prstDash val="dash"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Segoe UI" panose="020B0502040204020203" pitchFamily="34" charset="0"/>
              <a:sym typeface="+mn-ea"/>
            </a:endParaRPr>
          </a:p>
        </p:txBody>
      </p:sp>
      <p:sp>
        <p:nvSpPr>
          <p:cNvPr id="6" name="文本占位符 227332"/>
          <p:cNvSpPr txBox="1">
            <a:spLocks noChangeArrowheads="1"/>
          </p:cNvSpPr>
          <p:nvPr/>
        </p:nvSpPr>
        <p:spPr>
          <a:xfrm>
            <a:off x="2139193" y="2353110"/>
            <a:ext cx="7843706" cy="4754563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18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       </a:t>
            </a:r>
            <a:endParaRPr lang="en-US" altLang="zh-CN" sz="1800" dirty="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18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       依据病史及体征，凡有骨折专有体征之一者即可确诊。</a:t>
            </a:r>
            <a:r>
              <a:rPr lang="en-US" altLang="zh-CN" sz="18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X</a:t>
            </a:r>
            <a:r>
              <a:rPr lang="zh-CN" altLang="en-US" sz="18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线检查可明确骨折类型及移位情况。</a:t>
            </a:r>
            <a:endParaRPr lang="zh-CN" altLang="en-US" sz="1800" dirty="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黑体" panose="02010609060101010101" charset="-122"/>
            </a:endParaRPr>
          </a:p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黑体" panose="02010609060101010101" charset="-122"/>
            </a:endParaRPr>
          </a:p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黑体" panose="02010609060101010101" charset="-122"/>
            </a:endParaRPr>
          </a:p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黑体" panose="02010609060101010101" charset="-122"/>
            </a:endParaRPr>
          </a:p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  <p:transition spd="slow">
    <p:randomBar dir="vert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194" y="1715770"/>
            <a:ext cx="10870565" cy="425767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976822" cy="1063112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Tx/>
              <a:buNone/>
              <a:defRPr/>
            </a:pPr>
            <a:r>
              <a:rPr kumimoji="0" lang="en-US" altLang="zh-CN" sz="2800" b="1" i="0" u="none" strike="noStrike" kern="1200" cap="none" spc="388" normalizeH="0" baseline="0" noProof="0" dirty="0">
                <a:ln w="3175">
                  <a:noFill/>
                  <a:prstDash val="dash"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Segoe UI" panose="020B0502040204020203" pitchFamily="34" charset="0"/>
              </a:rPr>
              <a:t>(</a:t>
            </a:r>
            <a:r>
              <a:rPr lang="zh-CN" altLang="en-US" sz="2800" b="1" spc="388" dirty="0">
                <a:ln w="3175">
                  <a:noFill/>
                  <a:prstDash val="dash"/>
                </a:ln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五</a:t>
            </a:r>
            <a:r>
              <a:rPr kumimoji="0" lang="en-US" altLang="zh-CN" sz="2800" b="1" i="0" u="none" strike="noStrike" kern="1200" cap="none" spc="388" normalizeH="0" baseline="0" noProof="0" dirty="0">
                <a:ln w="3175">
                  <a:noFill/>
                  <a:prstDash val="dash"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Segoe UI" panose="020B0502040204020203" pitchFamily="34" charset="0"/>
              </a:rPr>
              <a:t>)</a:t>
            </a:r>
            <a:r>
              <a:rPr kumimoji="0" lang="zh-CN" altLang="en-US" sz="2800" b="1" i="0" u="none" strike="noStrike" kern="1200" cap="none" spc="388" normalizeH="0" baseline="0" noProof="0" dirty="0">
                <a:ln w="3175">
                  <a:noFill/>
                  <a:prstDash val="dash"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Segoe UI" panose="020B0502040204020203" pitchFamily="34" charset="0"/>
              </a:rPr>
              <a:t>骨折的治疗</a:t>
            </a:r>
            <a:endParaRPr kumimoji="0" lang="zh-CN" altLang="en-US" sz="2800" b="1" i="0" u="none" strike="noStrike" kern="1200" cap="none" spc="388" normalizeH="0" baseline="0" noProof="0" dirty="0">
              <a:ln w="3175">
                <a:noFill/>
                <a:prstDash val="dash"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Segoe UI" panose="020B0502040204020203" pitchFamily="34" charset="0"/>
            </a:endParaRPr>
          </a:p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Tx/>
              <a:buNone/>
              <a:defRPr/>
            </a:pPr>
            <a:endParaRPr kumimoji="0" lang="en-US" sz="2800" b="1" i="0" u="none" strike="noStrike" kern="1200" cap="none" spc="388" normalizeH="0" baseline="0" noProof="0" dirty="0">
              <a:ln w="3175">
                <a:noFill/>
                <a:prstDash val="dash"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Segoe UI" panose="020B0502040204020203" pitchFamily="34" charset="0"/>
              <a:sym typeface="+mn-ea"/>
            </a:endParaRPr>
          </a:p>
        </p:txBody>
      </p:sp>
      <p:sp>
        <p:nvSpPr>
          <p:cNvPr id="6" name="文本占位符 227332"/>
          <p:cNvSpPr txBox="1">
            <a:spLocks noChangeArrowheads="1"/>
          </p:cNvSpPr>
          <p:nvPr/>
        </p:nvSpPr>
        <p:spPr>
          <a:xfrm>
            <a:off x="1339692" y="2103437"/>
            <a:ext cx="9230436" cy="4754563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just" fontAlgn="auto">
              <a:lnSpc>
                <a:spcPct val="150000"/>
              </a:lnSpc>
              <a:spcAft>
                <a:spcPts val="0"/>
              </a:spcAft>
              <a:buClrTx/>
              <a:buSzTx/>
              <a:buNone/>
              <a:defRPr/>
            </a:pPr>
            <a:r>
              <a:rPr lang="zh-CN" altLang="en-US" sz="1800" b="1" dirty="0">
                <a:solidFill>
                  <a:srgbClr val="2E75B6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 治疗原则：复位、固定、功能锻炼</a:t>
            </a:r>
            <a:endParaRPr lang="zh-CN" altLang="en-US" sz="1800" b="1" dirty="0">
              <a:solidFill>
                <a:srgbClr val="2E75B6"/>
              </a:solidFill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charset="-122"/>
              </a:rPr>
              <a:t> 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charset="-122"/>
              </a:rPr>
              <a:t>1.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charset="-122"/>
              </a:rPr>
              <a:t>复位：  手法复位、牵引复位、手术复位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黑体" panose="02010609060101010101" charset="-122"/>
            </a:endParaRPr>
          </a:p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charset="-122"/>
              </a:rPr>
              <a:t> 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charset="-122"/>
              </a:rPr>
              <a:t>2.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charset="-122"/>
              </a:rPr>
              <a:t>固定：  外固定、内固定。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黑体" panose="02010609060101010101" charset="-122"/>
            </a:endParaRPr>
          </a:p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charset="-122"/>
              </a:rPr>
              <a:t>                  外固定；石膏固定、牵引固定、小夹板固定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黑体" panose="02010609060101010101" charset="-122"/>
            </a:endParaRPr>
          </a:p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charset="-122"/>
              </a:rPr>
              <a:t>                   内固定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charset="-122"/>
              </a:rPr>
              <a:t>:   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charset="-122"/>
              </a:rPr>
              <a:t>钢丝、钢针、安骨板、髓内钉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黑体" panose="02010609060101010101" charset="-122"/>
            </a:endParaRPr>
          </a:p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charset="-122"/>
              </a:rPr>
              <a:t> 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charset="-122"/>
              </a:rPr>
              <a:t>3.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charset="-122"/>
              </a:rPr>
              <a:t>功能锻炼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charset="-122"/>
              </a:rPr>
              <a:t>:  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charset="-122"/>
              </a:rPr>
              <a:t>根据骨折的不同时期采取不同方法。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黑体" panose="02010609060101010101" charset="-122"/>
            </a:endParaRPr>
          </a:p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黑体" panose="02010609060101010101" charset="-122"/>
            </a:endParaRPr>
          </a:p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黑体" panose="02010609060101010101" charset="-122"/>
            </a:endParaRPr>
          </a:p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黑体" panose="02010609060101010101" charset="-122"/>
            </a:endParaRPr>
          </a:p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黑体" panose="02010609060101010101" charset="-122"/>
            </a:endParaRPr>
          </a:p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  <p:transition spd="slow">
    <p:randomBar dir="vert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9784873da7d5dd939555a422eff551ceed9e77a644dba-7A8xtg"/>
          <p:cNvPicPr>
            <a:picLocks noChangeAspect="1"/>
          </p:cNvPicPr>
          <p:nvPr/>
        </p:nvPicPr>
        <p:blipFill>
          <a:blip r:embed="rId1"/>
          <a:srcRect l="12780" t="2600" r="33949" b="13746"/>
          <a:stretch>
            <a:fillRect/>
          </a:stretch>
        </p:blipFill>
        <p:spPr>
          <a:xfrm>
            <a:off x="-15875" y="19685"/>
            <a:ext cx="3674110" cy="686562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855" y="132715"/>
            <a:ext cx="3422650" cy="6640195"/>
          </a:xfrm>
          <a:prstGeom prst="rect">
            <a:avLst/>
          </a:prstGeom>
          <a:solidFill>
            <a:schemeClr val="bg1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984250" y="1511935"/>
            <a:ext cx="1452880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b="1">
                <a:solidFill>
                  <a:srgbClr val="5A84AF"/>
                </a:solidFill>
                <a:latin typeface="黑体" panose="02010609060101010101" charset="-122"/>
                <a:ea typeface="黑体" panose="02010609060101010101" charset="-122"/>
              </a:rPr>
              <a:t>目</a:t>
            </a:r>
            <a:endParaRPr lang="zh-CN" altLang="en-US" sz="9600" b="1">
              <a:solidFill>
                <a:srgbClr val="5A84AF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en-US" sz="9600" b="1">
                <a:solidFill>
                  <a:srgbClr val="5A84AF"/>
                </a:solidFill>
                <a:latin typeface="黑体" panose="02010609060101010101" charset="-122"/>
                <a:ea typeface="黑体" panose="02010609060101010101" charset="-122"/>
              </a:rPr>
              <a:t>录</a:t>
            </a:r>
            <a:endParaRPr lang="zh-CN" altLang="en-US" sz="9600" b="1">
              <a:solidFill>
                <a:srgbClr val="5A84A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17" name="组合 16"/>
          <p:cNvGrpSpPr/>
          <p:nvPr>
            <p:custDataLst>
              <p:tags r:id="rId2"/>
            </p:custDataLst>
          </p:nvPr>
        </p:nvGrpSpPr>
        <p:grpSpPr>
          <a:xfrm>
            <a:off x="3968022" y="1644382"/>
            <a:ext cx="3498580" cy="540000"/>
            <a:chOff x="1397186" y="3857714"/>
            <a:chExt cx="4055189" cy="549605"/>
          </a:xfrm>
        </p:grpSpPr>
        <p:sp>
          <p:nvSpPr>
            <p:cNvPr id="54" name="_14"/>
            <p:cNvSpPr txBox="1">
              <a:spLocks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8EC0B9"/>
            </a:solidFill>
            <a:ln w="9525">
              <a:noFill/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 smtClean="0">
                  <a:solidFill>
                    <a:schemeClr val="bg1"/>
                  </a:solidFill>
                  <a:uFillTx/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项目</a:t>
              </a:r>
              <a:r>
                <a:rPr lang="zh-CN" altLang="en-US" sz="1800" dirty="0" smtClean="0">
                  <a:solidFill>
                    <a:schemeClr val="bg1"/>
                  </a:solidFill>
                  <a:uFillTx/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一</a:t>
              </a:r>
              <a:endParaRPr lang="zh-CN" altLang="en-US" sz="1800" dirty="0">
                <a:solidFill>
                  <a:schemeClr val="bg1"/>
                </a:solidFill>
                <a:uFillTx/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sp>
          <p:nvSpPr>
            <p:cNvPr id="55" name="矩形 54"/>
            <p:cNvSpPr/>
            <p:nvPr>
              <p:custDataLst>
                <p:tags r:id="rId4"/>
              </p:custDataLst>
            </p:nvPr>
          </p:nvSpPr>
          <p:spPr bwMode="auto">
            <a:xfrm>
              <a:off x="2597287" y="3857714"/>
              <a:ext cx="2855088" cy="549605"/>
            </a:xfrm>
            <a:prstGeom prst="rect">
              <a:avLst/>
            </a:prstGeom>
            <a:noFill/>
            <a:ln w="19050">
              <a:solidFill>
                <a:srgbClr val="8EC0B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问诊与常见</a:t>
              </a:r>
              <a:r>
                <a:rPr lang="zh-CN" altLang="en-US" sz="1600" b="1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症状</a:t>
              </a:r>
              <a:endParaRPr lang="zh-CN" altLang="en-US" sz="16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18" name="组合 17"/>
          <p:cNvGrpSpPr/>
          <p:nvPr>
            <p:custDataLst>
              <p:tags r:id="rId5"/>
            </p:custDataLst>
          </p:nvPr>
        </p:nvGrpSpPr>
        <p:grpSpPr>
          <a:xfrm>
            <a:off x="7990570" y="1644382"/>
            <a:ext cx="3698922" cy="540000"/>
            <a:chOff x="1397186" y="3857714"/>
            <a:chExt cx="4225649" cy="549605"/>
          </a:xfrm>
        </p:grpSpPr>
        <p:sp>
          <p:nvSpPr>
            <p:cNvPr id="20" name="_14"/>
            <p:cNvSpPr txBox="1"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F3B96D"/>
            </a:solidFill>
            <a:ln w="9525">
              <a:solidFill>
                <a:srgbClr val="F3B96D"/>
              </a:solidFill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 smtClean="0">
                  <a:solidFill>
                    <a:schemeClr val="bg1"/>
                  </a:solidFill>
                  <a:uFillTx/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项目</a:t>
              </a:r>
              <a:r>
                <a:rPr lang="zh-CN" altLang="en-US" sz="1800" dirty="0" smtClean="0">
                  <a:solidFill>
                    <a:schemeClr val="bg1"/>
                  </a:solidFill>
                  <a:uFillTx/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二</a:t>
              </a:r>
              <a:endParaRPr lang="zh-CN" altLang="en-US" sz="1800" dirty="0" smtClean="0">
                <a:solidFill>
                  <a:schemeClr val="bg1"/>
                </a:solidFill>
                <a:uFillTx/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sp>
          <p:nvSpPr>
            <p:cNvPr id="21" name="矩形 20"/>
            <p:cNvSpPr/>
            <p:nvPr>
              <p:custDataLst>
                <p:tags r:id="rId7"/>
              </p:custDataLst>
            </p:nvPr>
          </p:nvSpPr>
          <p:spPr bwMode="auto">
            <a:xfrm>
              <a:off x="2597135" y="3857714"/>
              <a:ext cx="3025700" cy="549589"/>
            </a:xfrm>
            <a:prstGeom prst="rect">
              <a:avLst/>
            </a:prstGeom>
            <a:noFill/>
            <a:ln w="19050">
              <a:solidFill>
                <a:srgbClr val="F3B9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lnSpc>
                  <a:spcPct val="150000"/>
                </a:lnSpc>
              </a:pPr>
              <a:r>
                <a:rPr lang="en-US" altLang="zh-CN" sz="16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 </a:t>
              </a:r>
              <a:r>
                <a:rPr lang="zh-CN" altLang="en-US" sz="16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体格</a:t>
              </a:r>
              <a:r>
                <a:rPr lang="zh-CN" altLang="en-US" sz="16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检查</a:t>
              </a:r>
              <a:endParaRPr lang="zh-CN" altLang="en-US" sz="16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23" name="组合 22"/>
          <p:cNvGrpSpPr/>
          <p:nvPr>
            <p:custDataLst>
              <p:tags r:id="rId8"/>
            </p:custDataLst>
          </p:nvPr>
        </p:nvGrpSpPr>
        <p:grpSpPr>
          <a:xfrm>
            <a:off x="3968022" y="2553957"/>
            <a:ext cx="3498580" cy="540000"/>
            <a:chOff x="1397186" y="3857714"/>
            <a:chExt cx="4225649" cy="549605"/>
          </a:xfrm>
        </p:grpSpPr>
        <p:sp>
          <p:nvSpPr>
            <p:cNvPr id="24" name="_14"/>
            <p:cNvSpPr txBox="1">
              <a:spLocks noChangeArrowheads="1"/>
            </p:cNvSpPr>
            <p:nvPr>
              <p:custDataLst>
                <p:tags r:id="rId9"/>
              </p:custDataLst>
            </p:nvPr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F3B96D"/>
            </a:solidFill>
            <a:ln w="9525">
              <a:solidFill>
                <a:srgbClr val="F3B96D"/>
              </a:solidFill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 smtClean="0">
                  <a:solidFill>
                    <a:schemeClr val="bg1"/>
                  </a:solidFill>
                  <a:uFillTx/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项目</a:t>
              </a:r>
              <a:r>
                <a:rPr lang="zh-CN" altLang="en-US" sz="1800" dirty="0" smtClean="0">
                  <a:solidFill>
                    <a:schemeClr val="bg1"/>
                  </a:solidFill>
                  <a:uFillTx/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三</a:t>
              </a:r>
              <a:endParaRPr lang="zh-CN" altLang="en-US" sz="1800" dirty="0" smtClean="0">
                <a:solidFill>
                  <a:schemeClr val="bg1"/>
                </a:solidFill>
                <a:uFillTx/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sp>
          <p:nvSpPr>
            <p:cNvPr id="25" name="矩形 24"/>
            <p:cNvSpPr/>
            <p:nvPr>
              <p:custDataLst>
                <p:tags r:id="rId10"/>
              </p:custDataLst>
            </p:nvPr>
          </p:nvSpPr>
          <p:spPr bwMode="auto">
            <a:xfrm>
              <a:off x="2597135" y="3857714"/>
              <a:ext cx="3025700" cy="549589"/>
            </a:xfrm>
            <a:prstGeom prst="rect">
              <a:avLst/>
            </a:prstGeom>
            <a:noFill/>
            <a:ln w="19050">
              <a:solidFill>
                <a:srgbClr val="F3B9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实验室</a:t>
              </a:r>
              <a:r>
                <a:rPr lang="zh-CN" altLang="en-US" sz="16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检查</a:t>
              </a:r>
              <a:endParaRPr lang="zh-CN" altLang="en-US" sz="16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26" name="组合 25"/>
          <p:cNvGrpSpPr/>
          <p:nvPr>
            <p:custDataLst>
              <p:tags r:id="rId11"/>
            </p:custDataLst>
          </p:nvPr>
        </p:nvGrpSpPr>
        <p:grpSpPr>
          <a:xfrm>
            <a:off x="7990570" y="2553957"/>
            <a:ext cx="3698922" cy="540000"/>
            <a:chOff x="1397186" y="3857714"/>
            <a:chExt cx="4055189" cy="549605"/>
          </a:xfrm>
        </p:grpSpPr>
        <p:sp>
          <p:nvSpPr>
            <p:cNvPr id="27" name="_14"/>
            <p:cNvSpPr txBox="1">
              <a:spLocks noChangeArrowheads="1"/>
            </p:cNvSpPr>
            <p:nvPr>
              <p:custDataLst>
                <p:tags r:id="rId12"/>
              </p:custDataLst>
            </p:nvPr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8EC0B9"/>
            </a:solidFill>
            <a:ln w="9525">
              <a:noFill/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 smtClean="0">
                  <a:solidFill>
                    <a:schemeClr val="bg1"/>
                  </a:solidFill>
                  <a:uFillTx/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项目</a:t>
              </a:r>
              <a:r>
                <a:rPr lang="zh-CN" altLang="en-US" sz="1800" dirty="0" smtClean="0">
                  <a:solidFill>
                    <a:schemeClr val="bg1"/>
                  </a:solidFill>
                  <a:uFillTx/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四</a:t>
              </a:r>
              <a:endParaRPr lang="zh-CN" altLang="en-US" sz="1800" dirty="0" smtClean="0">
                <a:solidFill>
                  <a:schemeClr val="bg1"/>
                </a:solidFill>
                <a:uFillTx/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sp>
          <p:nvSpPr>
            <p:cNvPr id="28" name="矩形 27"/>
            <p:cNvSpPr/>
            <p:nvPr>
              <p:custDataLst>
                <p:tags r:id="rId13"/>
              </p:custDataLst>
            </p:nvPr>
          </p:nvSpPr>
          <p:spPr bwMode="auto">
            <a:xfrm>
              <a:off x="2597287" y="3857714"/>
              <a:ext cx="2855088" cy="549605"/>
            </a:xfrm>
            <a:prstGeom prst="rect">
              <a:avLst/>
            </a:prstGeom>
            <a:noFill/>
            <a:ln w="19050">
              <a:solidFill>
                <a:srgbClr val="8EC0B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诊断方法与</a:t>
              </a:r>
              <a:r>
                <a:rPr lang="zh-CN" altLang="en-US" sz="16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病历书写</a:t>
              </a:r>
              <a:endParaRPr lang="zh-CN" altLang="en-US" sz="16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29" name="组合 28"/>
          <p:cNvGrpSpPr/>
          <p:nvPr>
            <p:custDataLst>
              <p:tags r:id="rId14"/>
            </p:custDataLst>
          </p:nvPr>
        </p:nvGrpSpPr>
        <p:grpSpPr>
          <a:xfrm>
            <a:off x="3968022" y="3472028"/>
            <a:ext cx="3498580" cy="540000"/>
            <a:chOff x="1397186" y="3857714"/>
            <a:chExt cx="4055189" cy="549605"/>
          </a:xfrm>
        </p:grpSpPr>
        <p:sp>
          <p:nvSpPr>
            <p:cNvPr id="31" name="_14"/>
            <p:cNvSpPr txBox="1">
              <a:spLocks noChangeArrowheads="1"/>
            </p:cNvSpPr>
            <p:nvPr>
              <p:custDataLst>
                <p:tags r:id="rId15"/>
              </p:custDataLst>
            </p:nvPr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8EC0B9"/>
            </a:solidFill>
            <a:ln w="9525">
              <a:noFill/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 smtClean="0">
                  <a:solidFill>
                    <a:schemeClr val="bg1"/>
                  </a:solidFill>
                  <a:uFillTx/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项目</a:t>
              </a:r>
              <a:r>
                <a:rPr lang="zh-CN" altLang="en-US" sz="1800" dirty="0" smtClean="0">
                  <a:solidFill>
                    <a:schemeClr val="bg1"/>
                  </a:solidFill>
                  <a:uFillTx/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五</a:t>
              </a:r>
              <a:endParaRPr lang="zh-CN" altLang="en-US" sz="1800" dirty="0" smtClean="0">
                <a:solidFill>
                  <a:schemeClr val="bg1"/>
                </a:solidFill>
                <a:uFillTx/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sp>
          <p:nvSpPr>
            <p:cNvPr id="33" name="矩形 32"/>
            <p:cNvSpPr/>
            <p:nvPr>
              <p:custDataLst>
                <p:tags r:id="rId16"/>
              </p:custDataLst>
            </p:nvPr>
          </p:nvSpPr>
          <p:spPr bwMode="auto">
            <a:xfrm>
              <a:off x="2597287" y="3857714"/>
              <a:ext cx="2855088" cy="549605"/>
            </a:xfrm>
            <a:prstGeom prst="rect">
              <a:avLst/>
            </a:prstGeom>
            <a:noFill/>
            <a:ln w="19050">
              <a:solidFill>
                <a:srgbClr val="8EC0B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呼吸系统</a:t>
              </a:r>
              <a:r>
                <a:rPr lang="zh-CN" altLang="en-US" sz="16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疾病</a:t>
              </a:r>
              <a:endParaRPr lang="zh-CN" altLang="en-US" sz="16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34" name="组合 33"/>
          <p:cNvGrpSpPr/>
          <p:nvPr>
            <p:custDataLst>
              <p:tags r:id="rId17"/>
            </p:custDataLst>
          </p:nvPr>
        </p:nvGrpSpPr>
        <p:grpSpPr>
          <a:xfrm>
            <a:off x="7990570" y="3463138"/>
            <a:ext cx="3698922" cy="540000"/>
            <a:chOff x="1397186" y="3857714"/>
            <a:chExt cx="4225649" cy="549605"/>
          </a:xfrm>
        </p:grpSpPr>
        <p:sp>
          <p:nvSpPr>
            <p:cNvPr id="35" name="_14"/>
            <p:cNvSpPr txBox="1">
              <a:spLocks noChangeArrowheads="1"/>
            </p:cNvSpPr>
            <p:nvPr>
              <p:custDataLst>
                <p:tags r:id="rId18"/>
              </p:custDataLst>
            </p:nvPr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F3B96D"/>
            </a:solidFill>
            <a:ln w="9525">
              <a:solidFill>
                <a:srgbClr val="F3B96D"/>
              </a:solidFill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 smtClean="0">
                  <a:solidFill>
                    <a:schemeClr val="bg1"/>
                  </a:solidFill>
                  <a:uFillTx/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项目</a:t>
              </a:r>
              <a:r>
                <a:rPr lang="zh-CN" altLang="en-US" sz="1800" dirty="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六</a:t>
              </a:r>
              <a:endParaRPr lang="zh-CN" altLang="en-US" sz="1800" dirty="0">
                <a:solidFill>
                  <a:schemeClr val="bg1"/>
                </a:solidFill>
                <a:uFillTx/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sp>
          <p:nvSpPr>
            <p:cNvPr id="36" name="矩形 35"/>
            <p:cNvSpPr/>
            <p:nvPr>
              <p:custDataLst>
                <p:tags r:id="rId19"/>
              </p:custDataLst>
            </p:nvPr>
          </p:nvSpPr>
          <p:spPr bwMode="auto">
            <a:xfrm>
              <a:off x="2597135" y="3857714"/>
              <a:ext cx="3025700" cy="549589"/>
            </a:xfrm>
            <a:prstGeom prst="rect">
              <a:avLst/>
            </a:prstGeom>
            <a:noFill/>
            <a:ln w="19050">
              <a:solidFill>
                <a:srgbClr val="F3B9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循环系统</a:t>
              </a:r>
              <a:r>
                <a:rPr lang="zh-CN" altLang="en-US" sz="16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疾病</a:t>
              </a:r>
              <a:endParaRPr lang="zh-CN" altLang="en-US" sz="16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40" name="组合 39"/>
          <p:cNvGrpSpPr/>
          <p:nvPr>
            <p:custDataLst>
              <p:tags r:id="rId20"/>
            </p:custDataLst>
          </p:nvPr>
        </p:nvGrpSpPr>
        <p:grpSpPr>
          <a:xfrm>
            <a:off x="4008027" y="4401427"/>
            <a:ext cx="3498580" cy="540000"/>
            <a:chOff x="1397186" y="3857714"/>
            <a:chExt cx="4225649" cy="549605"/>
          </a:xfrm>
        </p:grpSpPr>
        <p:sp>
          <p:nvSpPr>
            <p:cNvPr id="41" name="_14"/>
            <p:cNvSpPr txBox="1">
              <a:spLocks noChangeArrowheads="1"/>
            </p:cNvSpPr>
            <p:nvPr>
              <p:custDataLst>
                <p:tags r:id="rId21"/>
              </p:custDataLst>
            </p:nvPr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F3B96D"/>
            </a:solidFill>
            <a:ln w="9525">
              <a:solidFill>
                <a:srgbClr val="F3B96D"/>
              </a:solidFill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 smtClean="0">
                  <a:solidFill>
                    <a:schemeClr val="bg1"/>
                  </a:solidFill>
                  <a:uFillTx/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项目</a:t>
              </a:r>
              <a:r>
                <a:rPr lang="zh-CN" altLang="en-US" sz="1800" dirty="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七</a:t>
              </a:r>
              <a:endParaRPr lang="zh-CN" altLang="en-US" sz="1800" dirty="0">
                <a:solidFill>
                  <a:schemeClr val="bg1"/>
                </a:solidFill>
                <a:uFillTx/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sp>
          <p:nvSpPr>
            <p:cNvPr id="42" name="矩形 41"/>
            <p:cNvSpPr/>
            <p:nvPr>
              <p:custDataLst>
                <p:tags r:id="rId22"/>
              </p:custDataLst>
            </p:nvPr>
          </p:nvSpPr>
          <p:spPr bwMode="auto">
            <a:xfrm>
              <a:off x="2597135" y="3857714"/>
              <a:ext cx="3025700" cy="549589"/>
            </a:xfrm>
            <a:prstGeom prst="rect">
              <a:avLst/>
            </a:prstGeom>
            <a:noFill/>
            <a:ln w="19050">
              <a:solidFill>
                <a:srgbClr val="F3B9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消化系统</a:t>
              </a:r>
              <a:r>
                <a:rPr lang="zh-CN" altLang="en-US" sz="16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疾病</a:t>
              </a:r>
              <a:endParaRPr lang="zh-CN" altLang="en-US" sz="16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4" name="组合 3"/>
          <p:cNvGrpSpPr/>
          <p:nvPr>
            <p:custDataLst>
              <p:tags r:id="rId23"/>
            </p:custDataLst>
          </p:nvPr>
        </p:nvGrpSpPr>
        <p:grpSpPr>
          <a:xfrm>
            <a:off x="7990840" y="4372610"/>
            <a:ext cx="3698875" cy="539750"/>
            <a:chOff x="1397186" y="3857714"/>
            <a:chExt cx="4055189" cy="549605"/>
          </a:xfrm>
        </p:grpSpPr>
        <p:sp>
          <p:nvSpPr>
            <p:cNvPr id="5" name="_14"/>
            <p:cNvSpPr txBox="1">
              <a:spLocks noChangeArrowheads="1"/>
            </p:cNvSpPr>
            <p:nvPr>
              <p:custDataLst>
                <p:tags r:id="rId24"/>
              </p:custDataLst>
            </p:nvPr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8EC0B9"/>
            </a:solidFill>
            <a:ln w="9525">
              <a:noFill/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 smtClean="0">
                  <a:solidFill>
                    <a:schemeClr val="bg1"/>
                  </a:solidFill>
                  <a:uFillTx/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项目</a:t>
              </a:r>
              <a:r>
                <a:rPr lang="zh-CN" altLang="en-US" sz="1800" dirty="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八</a:t>
              </a:r>
              <a:endParaRPr lang="zh-CN" altLang="en-US" sz="1800" dirty="0">
                <a:solidFill>
                  <a:schemeClr val="bg1"/>
                </a:solidFill>
                <a:uFillTx/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sp>
          <p:nvSpPr>
            <p:cNvPr id="6" name="矩形 5"/>
            <p:cNvSpPr/>
            <p:nvPr>
              <p:custDataLst>
                <p:tags r:id="rId25"/>
              </p:custDataLst>
            </p:nvPr>
          </p:nvSpPr>
          <p:spPr bwMode="auto">
            <a:xfrm>
              <a:off x="2597287" y="3857714"/>
              <a:ext cx="2855088" cy="549605"/>
            </a:xfrm>
            <a:prstGeom prst="rect">
              <a:avLst/>
            </a:prstGeom>
            <a:noFill/>
            <a:ln w="19050">
              <a:solidFill>
                <a:srgbClr val="8EC0B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泌尿与生殖系统</a:t>
              </a:r>
              <a:r>
                <a:rPr lang="zh-CN" altLang="en-US" sz="16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疾病</a:t>
              </a:r>
              <a:endParaRPr lang="zh-CN" altLang="en-US" sz="16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500"/>
                            </p:stCondLst>
                            <p:childTnLst>
                              <p:par>
                                <p:cTn id="3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500"/>
                            </p:stCondLst>
                            <p:childTnLst>
                              <p:par>
                                <p:cTn id="4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194" y="1715770"/>
            <a:ext cx="10870565" cy="425767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567993" cy="1063112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Tx/>
              <a:buNone/>
              <a:defRPr/>
            </a:pPr>
            <a:r>
              <a:rPr kumimoji="0" lang="en-US" altLang="zh-CN" sz="2800" b="1" i="0" u="none" strike="noStrike" kern="1200" cap="none" spc="388" normalizeH="0" baseline="0" noProof="0" dirty="0">
                <a:ln w="3175">
                  <a:noFill/>
                  <a:prstDash val="dash"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Segoe UI" panose="020B0502040204020203" pitchFamily="34" charset="0"/>
              </a:rPr>
              <a:t>(</a:t>
            </a:r>
            <a:r>
              <a:rPr kumimoji="0" lang="zh-CN" altLang="en-US" sz="2800" b="1" i="0" u="none" strike="noStrike" kern="1200" cap="none" spc="388" normalizeH="0" baseline="0" noProof="0" dirty="0">
                <a:ln w="3175">
                  <a:noFill/>
                  <a:prstDash val="dash"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Segoe UI" panose="020B0502040204020203" pitchFamily="34" charset="0"/>
              </a:rPr>
              <a:t>六</a:t>
            </a:r>
            <a:r>
              <a:rPr kumimoji="0" lang="en-US" altLang="zh-CN" sz="2800" b="1" i="0" u="none" strike="noStrike" kern="1200" cap="none" spc="388" normalizeH="0" baseline="0" noProof="0" dirty="0">
                <a:ln w="3175">
                  <a:noFill/>
                  <a:prstDash val="dash"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Segoe UI" panose="020B0502040204020203" pitchFamily="34" charset="0"/>
              </a:rPr>
              <a:t>)</a:t>
            </a:r>
            <a:r>
              <a:rPr kumimoji="0" lang="zh-CN" altLang="en-US" sz="2800" b="1" i="0" u="none" strike="noStrike" kern="1200" cap="none" spc="388" normalizeH="0" baseline="0" noProof="0" dirty="0">
                <a:ln w="3175">
                  <a:noFill/>
                  <a:prstDash val="dash"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Segoe UI" panose="020B0502040204020203" pitchFamily="34" charset="0"/>
              </a:rPr>
              <a:t>康复训练</a:t>
            </a:r>
            <a:endParaRPr kumimoji="0" lang="zh-CN" altLang="en-US" sz="2800" b="1" i="0" u="none" strike="noStrike" kern="1200" cap="none" spc="388" normalizeH="0" baseline="0" noProof="0" dirty="0">
              <a:ln w="3175">
                <a:noFill/>
                <a:prstDash val="dash"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Segoe UI" panose="020B0502040204020203" pitchFamily="34" charset="0"/>
            </a:endParaRPr>
          </a:p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Tx/>
              <a:buNone/>
              <a:defRPr/>
            </a:pPr>
            <a:endParaRPr kumimoji="0" lang="en-US" sz="2800" b="1" i="0" u="none" strike="noStrike" kern="1200" cap="none" spc="388" normalizeH="0" baseline="0" noProof="0" dirty="0">
              <a:ln w="3175">
                <a:noFill/>
                <a:prstDash val="dash"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Segoe UI" panose="020B0502040204020203" pitchFamily="34" charset="0"/>
              <a:sym typeface="+mn-ea"/>
            </a:endParaRPr>
          </a:p>
        </p:txBody>
      </p:sp>
      <p:sp>
        <p:nvSpPr>
          <p:cNvPr id="6" name="文本占位符 227332"/>
          <p:cNvSpPr txBox="1">
            <a:spLocks noChangeArrowheads="1"/>
          </p:cNvSpPr>
          <p:nvPr/>
        </p:nvSpPr>
        <p:spPr>
          <a:xfrm>
            <a:off x="1339692" y="2103437"/>
            <a:ext cx="9230436" cy="4754563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黑体" panose="02010609060101010101" charset="-122"/>
            </a:endParaRPr>
          </a:p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charset="-122"/>
              </a:rPr>
              <a:t>1.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charset="-122"/>
              </a:rPr>
              <a:t>早期： 骨折后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charset="-122"/>
              </a:rPr>
              <a:t>l—2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charset="-122"/>
              </a:rPr>
              <a:t>周内，促进患肢循环，消除肿胀，防止肌萎缩。 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黑体" panose="02010609060101010101" charset="-122"/>
            </a:endParaRPr>
          </a:p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charset="-122"/>
              </a:rPr>
              <a:t>2.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charset="-122"/>
              </a:rPr>
              <a:t>中期： 骨折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charset="-122"/>
              </a:rPr>
              <a:t>2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charset="-122"/>
              </a:rPr>
              <a:t>周后，骨折上、下关节的锻炼活动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黑体" panose="02010609060101010101" charset="-122"/>
            </a:endParaRPr>
          </a:p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charset="-122"/>
              </a:rPr>
              <a:t>3.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charset="-122"/>
              </a:rPr>
              <a:t>晚期： 骨折已达临床愈合标准，是功能锻炼的关键期，应通过锻炼，尽早消除肢体部分肿胀和关节僵硬。 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黑体" panose="02010609060101010101" charset="-122"/>
            </a:endParaRPr>
          </a:p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黑体" panose="02010609060101010101" charset="-122"/>
            </a:endParaRPr>
          </a:p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黑体" panose="02010609060101010101" charset="-122"/>
            </a:endParaRPr>
          </a:p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黑体" panose="02010609060101010101" charset="-122"/>
            </a:endParaRPr>
          </a:p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黑体" panose="02010609060101010101" charset="-122"/>
            </a:endParaRPr>
          </a:p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  <p:transition spd="slow">
    <p:randomBar dir="vert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194" y="1715770"/>
            <a:ext cx="10870565" cy="425767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976822" cy="1063112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Tx/>
              <a:buNone/>
              <a:defRPr/>
            </a:pPr>
            <a:r>
              <a:rPr kumimoji="0" lang="en-US" altLang="zh-CN" sz="2800" b="1" i="0" u="none" strike="noStrike" kern="1200" cap="none" spc="388" normalizeH="0" baseline="0" noProof="0" dirty="0">
                <a:ln w="3175">
                  <a:noFill/>
                  <a:prstDash val="dash"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Segoe UI" panose="020B0502040204020203" pitchFamily="34" charset="0"/>
              </a:rPr>
              <a:t>(</a:t>
            </a:r>
            <a:r>
              <a:rPr kumimoji="0" lang="zh-CN" altLang="en-US" sz="2800" b="1" i="0" u="none" strike="noStrike" kern="1200" cap="none" spc="388" normalizeH="0" baseline="0" noProof="0" dirty="0">
                <a:ln w="3175">
                  <a:noFill/>
                  <a:prstDash val="dash"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Segoe UI" panose="020B0502040204020203" pitchFamily="34" charset="0"/>
              </a:rPr>
              <a:t>七</a:t>
            </a:r>
            <a:r>
              <a:rPr kumimoji="0" lang="en-US" altLang="zh-CN" sz="2800" b="1" i="0" u="none" strike="noStrike" kern="1200" cap="none" spc="388" normalizeH="0" baseline="0" noProof="0" dirty="0">
                <a:ln w="3175">
                  <a:noFill/>
                  <a:prstDash val="dash"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Segoe UI" panose="020B0502040204020203" pitchFamily="34" charset="0"/>
              </a:rPr>
              <a:t>)</a:t>
            </a:r>
            <a:r>
              <a:rPr kumimoji="0" lang="zh-CN" altLang="en-US" sz="2800" b="1" i="0" u="none" strike="noStrike" kern="1200" cap="none" spc="388" normalizeH="0" baseline="0" noProof="0" dirty="0">
                <a:ln w="3175">
                  <a:noFill/>
                  <a:prstDash val="dash"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Segoe UI" panose="020B0502040204020203" pitchFamily="34" charset="0"/>
              </a:rPr>
              <a:t>骨折的愈合</a:t>
            </a:r>
            <a:endParaRPr kumimoji="0" lang="zh-CN" altLang="en-US" sz="2800" b="1" i="0" u="none" strike="noStrike" kern="1200" cap="none" spc="388" normalizeH="0" baseline="0" noProof="0" dirty="0">
              <a:ln w="3175">
                <a:noFill/>
                <a:prstDash val="dash"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Segoe UI" panose="020B0502040204020203" pitchFamily="34" charset="0"/>
            </a:endParaRPr>
          </a:p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Tx/>
              <a:buNone/>
              <a:defRPr/>
            </a:pPr>
            <a:endParaRPr kumimoji="0" lang="en-US" sz="2800" b="1" i="0" u="none" strike="noStrike" kern="1200" cap="none" spc="388" normalizeH="0" baseline="0" noProof="0" dirty="0">
              <a:ln w="3175">
                <a:noFill/>
                <a:prstDash val="dash"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Segoe UI" panose="020B0502040204020203" pitchFamily="34" charset="0"/>
              <a:sym typeface="+mn-ea"/>
            </a:endParaRPr>
          </a:p>
        </p:txBody>
      </p:sp>
      <p:sp>
        <p:nvSpPr>
          <p:cNvPr id="6" name="文本占位符 227332"/>
          <p:cNvSpPr txBox="1">
            <a:spLocks noChangeArrowheads="1"/>
          </p:cNvSpPr>
          <p:nvPr/>
        </p:nvSpPr>
        <p:spPr>
          <a:xfrm>
            <a:off x="1339692" y="2103437"/>
            <a:ext cx="9230436" cy="4754563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1800" b="1" dirty="0">
                <a:solidFill>
                  <a:srgbClr val="2E75B6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（一）骨折愈合过程</a:t>
            </a:r>
            <a:endParaRPr lang="zh-CN" altLang="en-US" sz="1800" b="1" dirty="0">
              <a:solidFill>
                <a:srgbClr val="2E75B6"/>
              </a:solidFill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charset="-122"/>
              </a:rPr>
              <a:t>1.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charset="-122"/>
              </a:rPr>
              <a:t>血肿炎症机化期     需 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charset="-122"/>
              </a:rPr>
              <a:t>2—3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charset="-122"/>
              </a:rPr>
              <a:t>周。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黑体" panose="02010609060101010101" charset="-122"/>
            </a:endParaRPr>
          </a:p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charset="-122"/>
              </a:rPr>
              <a:t>2.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charset="-122"/>
              </a:rPr>
              <a:t>原始骨痂形成期    需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charset="-122"/>
              </a:rPr>
              <a:t>12—24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charset="-122"/>
              </a:rPr>
              <a:t>周。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黑体" panose="02010609060101010101" charset="-122"/>
            </a:endParaRPr>
          </a:p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charset="-122"/>
              </a:rPr>
              <a:t>3.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charset="-122"/>
              </a:rPr>
              <a:t>骨痂改造塑形期    需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charset="-122"/>
              </a:rPr>
              <a:t>1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charset="-122"/>
              </a:rPr>
              <a:t>～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charset="-122"/>
              </a:rPr>
              <a:t>2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charset="-122"/>
              </a:rPr>
              <a:t>年。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黑体" panose="02010609060101010101" charset="-122"/>
            </a:endParaRPr>
          </a:p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黑体" panose="02010609060101010101" charset="-122"/>
            </a:endParaRPr>
          </a:p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黑体" panose="02010609060101010101" charset="-122"/>
            </a:endParaRPr>
          </a:p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黑体" panose="02010609060101010101" charset="-122"/>
            </a:endParaRPr>
          </a:p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黑体" panose="02010609060101010101" charset="-122"/>
            </a:endParaRPr>
          </a:p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  <p:transition spd="slow">
    <p:randomBar dir="vert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194" y="1715770"/>
            <a:ext cx="10870565" cy="425767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976822" cy="1063112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Tx/>
              <a:buNone/>
              <a:defRPr/>
            </a:pPr>
            <a:r>
              <a:rPr kumimoji="0" lang="en-US" altLang="zh-CN" sz="2800" b="1" i="0" u="none" strike="noStrike" kern="1200" cap="none" spc="388" normalizeH="0" baseline="0" noProof="0" dirty="0">
                <a:ln w="3175">
                  <a:noFill/>
                  <a:prstDash val="dash"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Segoe UI" panose="020B0502040204020203" pitchFamily="34" charset="0"/>
              </a:rPr>
              <a:t>(</a:t>
            </a:r>
            <a:r>
              <a:rPr kumimoji="0" lang="zh-CN" altLang="en-US" sz="2800" b="1" i="0" u="none" strike="noStrike" kern="1200" cap="none" spc="388" normalizeH="0" baseline="0" noProof="0" dirty="0">
                <a:ln w="3175">
                  <a:noFill/>
                  <a:prstDash val="dash"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Segoe UI" panose="020B0502040204020203" pitchFamily="34" charset="0"/>
              </a:rPr>
              <a:t>七</a:t>
            </a:r>
            <a:r>
              <a:rPr kumimoji="0" lang="en-US" altLang="zh-CN" sz="2800" b="1" i="0" u="none" strike="noStrike" kern="1200" cap="none" spc="388" normalizeH="0" baseline="0" noProof="0" dirty="0">
                <a:ln w="3175">
                  <a:noFill/>
                  <a:prstDash val="dash"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Segoe UI" panose="020B0502040204020203" pitchFamily="34" charset="0"/>
              </a:rPr>
              <a:t>)</a:t>
            </a:r>
            <a:r>
              <a:rPr kumimoji="0" lang="zh-CN" altLang="en-US" sz="2800" b="1" i="0" u="none" strike="noStrike" kern="1200" cap="none" spc="388" normalizeH="0" baseline="0" noProof="0" dirty="0">
                <a:ln w="3175">
                  <a:noFill/>
                  <a:prstDash val="dash"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Segoe UI" panose="020B0502040204020203" pitchFamily="34" charset="0"/>
              </a:rPr>
              <a:t>骨折的愈合</a:t>
            </a:r>
            <a:endParaRPr kumimoji="0" lang="zh-CN" altLang="en-US" sz="2800" b="1" i="0" u="none" strike="noStrike" kern="1200" cap="none" spc="388" normalizeH="0" baseline="0" noProof="0" dirty="0">
              <a:ln w="3175">
                <a:noFill/>
                <a:prstDash val="dash"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Segoe UI" panose="020B0502040204020203" pitchFamily="34" charset="0"/>
            </a:endParaRPr>
          </a:p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Tx/>
              <a:buNone/>
              <a:defRPr/>
            </a:pPr>
            <a:endParaRPr kumimoji="0" lang="en-US" sz="2800" b="1" i="0" u="none" strike="noStrike" kern="1200" cap="none" spc="388" normalizeH="0" baseline="0" noProof="0" dirty="0">
              <a:ln w="3175">
                <a:noFill/>
                <a:prstDash val="dash"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Segoe UI" panose="020B0502040204020203" pitchFamily="34" charset="0"/>
              <a:sym typeface="+mn-ea"/>
            </a:endParaRPr>
          </a:p>
        </p:txBody>
      </p:sp>
      <p:sp>
        <p:nvSpPr>
          <p:cNvPr id="6" name="文本占位符 227332"/>
          <p:cNvSpPr txBox="1">
            <a:spLocks noChangeArrowheads="1"/>
          </p:cNvSpPr>
          <p:nvPr/>
        </p:nvSpPr>
        <p:spPr>
          <a:xfrm>
            <a:off x="1339692" y="2103437"/>
            <a:ext cx="9230436" cy="4754563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1800" b="1" dirty="0">
                <a:solidFill>
                  <a:srgbClr val="2E75B6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（二）</a:t>
            </a:r>
            <a:r>
              <a:rPr lang="zh-CN" altLang="zh-CN" sz="1800" b="1" dirty="0">
                <a:solidFill>
                  <a:srgbClr val="2E75B6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影响骨折愈合的因素</a:t>
            </a:r>
            <a:r>
              <a:rPr lang="en-US" altLang="zh-CN" sz="1800" b="1" dirty="0">
                <a:solidFill>
                  <a:srgbClr val="2E75B6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endParaRPr lang="zh-CN" altLang="en-US" sz="1800" b="1" dirty="0">
              <a:solidFill>
                <a:srgbClr val="2E75B6"/>
              </a:solidFill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charset="-122"/>
              </a:rPr>
              <a:t>年龄、健康状况、骨折类型、血液供应、局部感染、软组织损伤程度及治疗方法等。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黑体" panose="02010609060101010101" charset="-122"/>
            </a:endParaRPr>
          </a:p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黑体" panose="02010609060101010101" charset="-122"/>
            </a:endParaRPr>
          </a:p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黑体" panose="02010609060101010101" charset="-122"/>
            </a:endParaRPr>
          </a:p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黑体" panose="02010609060101010101" charset="-122"/>
            </a:endParaRPr>
          </a:p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黑体" panose="02010609060101010101" charset="-122"/>
            </a:endParaRPr>
          </a:p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  <p:transition spd="slow">
    <p:randomBar dir="vert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194" y="1715770"/>
            <a:ext cx="10870565" cy="425767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976822" cy="1063112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Tx/>
              <a:buNone/>
              <a:defRPr/>
            </a:pPr>
            <a:r>
              <a:rPr kumimoji="0" lang="en-US" altLang="zh-CN" sz="2800" b="1" i="0" u="none" strike="noStrike" kern="1200" cap="none" spc="388" normalizeH="0" baseline="0" noProof="0" dirty="0">
                <a:ln w="3175">
                  <a:noFill/>
                  <a:prstDash val="dash"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Segoe UI" panose="020B0502040204020203" pitchFamily="34" charset="0"/>
              </a:rPr>
              <a:t>(</a:t>
            </a:r>
            <a:r>
              <a:rPr kumimoji="0" lang="zh-CN" altLang="en-US" sz="2800" b="1" i="0" u="none" strike="noStrike" kern="1200" cap="none" spc="388" normalizeH="0" baseline="0" noProof="0" dirty="0">
                <a:ln w="3175">
                  <a:noFill/>
                  <a:prstDash val="dash"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Segoe UI" panose="020B0502040204020203" pitchFamily="34" charset="0"/>
              </a:rPr>
              <a:t>七</a:t>
            </a:r>
            <a:r>
              <a:rPr kumimoji="0" lang="en-US" altLang="zh-CN" sz="2800" b="1" i="0" u="none" strike="noStrike" kern="1200" cap="none" spc="388" normalizeH="0" baseline="0" noProof="0" dirty="0">
                <a:ln w="3175">
                  <a:noFill/>
                  <a:prstDash val="dash"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Segoe UI" panose="020B0502040204020203" pitchFamily="34" charset="0"/>
              </a:rPr>
              <a:t>)</a:t>
            </a:r>
            <a:r>
              <a:rPr kumimoji="0" lang="zh-CN" altLang="en-US" sz="2800" b="1" i="0" u="none" strike="noStrike" kern="1200" cap="none" spc="388" normalizeH="0" baseline="0" noProof="0" dirty="0">
                <a:ln w="3175">
                  <a:noFill/>
                  <a:prstDash val="dash"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Segoe UI" panose="020B0502040204020203" pitchFamily="34" charset="0"/>
              </a:rPr>
              <a:t>骨折的愈合</a:t>
            </a:r>
            <a:endParaRPr kumimoji="0" lang="zh-CN" altLang="en-US" sz="2800" b="1" i="0" u="none" strike="noStrike" kern="1200" cap="none" spc="388" normalizeH="0" baseline="0" noProof="0" dirty="0">
              <a:ln w="3175">
                <a:noFill/>
                <a:prstDash val="dash"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Segoe UI" panose="020B0502040204020203" pitchFamily="34" charset="0"/>
            </a:endParaRPr>
          </a:p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Tx/>
              <a:buNone/>
              <a:defRPr/>
            </a:pPr>
            <a:endParaRPr kumimoji="0" lang="en-US" sz="2800" b="1" i="0" u="none" strike="noStrike" kern="1200" cap="none" spc="388" normalizeH="0" baseline="0" noProof="0" dirty="0">
              <a:ln w="3175">
                <a:noFill/>
                <a:prstDash val="dash"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Segoe UI" panose="020B0502040204020203" pitchFamily="34" charset="0"/>
              <a:sym typeface="+mn-ea"/>
            </a:endParaRPr>
          </a:p>
        </p:txBody>
      </p:sp>
      <p:sp>
        <p:nvSpPr>
          <p:cNvPr id="6" name="文本占位符 227332"/>
          <p:cNvSpPr txBox="1">
            <a:spLocks noChangeArrowheads="1"/>
          </p:cNvSpPr>
          <p:nvPr/>
        </p:nvSpPr>
        <p:spPr>
          <a:xfrm>
            <a:off x="1339692" y="2103437"/>
            <a:ext cx="9230436" cy="4754563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1800" b="1" dirty="0">
                <a:solidFill>
                  <a:srgbClr val="2E75B6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（三）</a:t>
            </a:r>
            <a:r>
              <a:rPr lang="zh-CN" altLang="zh-CN" sz="1800" b="1" dirty="0">
                <a:solidFill>
                  <a:srgbClr val="2E75B6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骨折愈合标准</a:t>
            </a:r>
            <a:endParaRPr lang="zh-CN" altLang="en-US" sz="1800" b="1" dirty="0">
              <a:solidFill>
                <a:srgbClr val="2E75B6"/>
              </a:solidFill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charset="-122"/>
              </a:rPr>
              <a:t>1.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charset="-122"/>
              </a:rPr>
              <a:t>临床愈合标准：局部无反常活动，无压痛叩击痛；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charset="-122"/>
              </a:rPr>
              <a:t>X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charset="-122"/>
              </a:rPr>
              <a:t>线显示骨折线模糊，有连续骨痂通过骨折线。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黑体" panose="02010609060101010101" charset="-122"/>
            </a:endParaRPr>
          </a:p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charset="-122"/>
              </a:rPr>
              <a:t>2.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charset="-122"/>
              </a:rPr>
              <a:t>骨折不愈合：骨折经过治疗超过一般愈合时间，骨折断端仍未出现骨折连接称骨折延迟愈合或不愈合。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黑体" panose="02010609060101010101" charset="-122"/>
            </a:endParaRPr>
          </a:p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黑体" panose="02010609060101010101" charset="-122"/>
            </a:endParaRPr>
          </a:p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charset="-122"/>
              </a:rPr>
              <a:t>       骨折延迟愈合找出原因，牢固固定，仍有愈合可能。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黑体" panose="02010609060101010101" charset="-122"/>
            </a:endParaRPr>
          </a:p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黑体" panose="02010609060101010101" charset="-122"/>
            </a:endParaRPr>
          </a:p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黑体" panose="02010609060101010101" charset="-122"/>
            </a:endParaRPr>
          </a:p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黑体" panose="02010609060101010101" charset="-122"/>
            </a:endParaRPr>
          </a:p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黑体" panose="02010609060101010101" charset="-122"/>
            </a:endParaRPr>
          </a:p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黑体" panose="02010609060101010101" charset="-122"/>
            </a:endParaRPr>
          </a:p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  <p:transition spd="slow">
    <p:randomBar dir="vert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194" y="1715770"/>
            <a:ext cx="10870565" cy="425767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6813450" cy="1063112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Tx/>
              <a:buNone/>
              <a:defRPr/>
            </a:pPr>
            <a:r>
              <a:rPr kumimoji="0" lang="en-US" altLang="zh-CN" sz="2800" b="1" i="0" u="none" strike="noStrike" kern="1200" cap="none" spc="388" normalizeH="0" baseline="0" noProof="0" dirty="0">
                <a:ln w="3175">
                  <a:noFill/>
                  <a:prstDash val="dash"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Segoe UI" panose="020B0502040204020203" pitchFamily="34" charset="0"/>
              </a:rPr>
              <a:t>(</a:t>
            </a:r>
            <a:r>
              <a:rPr lang="zh-CN" altLang="en-US" sz="2800" b="1" spc="388" dirty="0">
                <a:ln w="3175">
                  <a:noFill/>
                  <a:prstDash val="dash"/>
                </a:ln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八</a:t>
            </a:r>
            <a:r>
              <a:rPr kumimoji="0" lang="en-US" altLang="zh-CN" sz="2800" b="1" i="0" u="none" strike="noStrike" kern="1200" cap="none" spc="388" normalizeH="0" baseline="0" noProof="0" dirty="0">
                <a:ln w="3175">
                  <a:noFill/>
                  <a:prstDash val="dash"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Segoe UI" panose="020B0502040204020203" pitchFamily="34" charset="0"/>
              </a:rPr>
              <a:t>)</a:t>
            </a:r>
            <a:r>
              <a:rPr kumimoji="0" lang="zh-CN" altLang="en-US" sz="2800" b="1" i="0" u="none" strike="noStrike" kern="1200" cap="none" spc="388" normalizeH="0" baseline="0" noProof="0" dirty="0">
                <a:ln w="3175">
                  <a:noFill/>
                  <a:prstDash val="dash"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Segoe UI" panose="020B0502040204020203" pitchFamily="34" charset="0"/>
              </a:rPr>
              <a:t> </a:t>
            </a:r>
            <a:r>
              <a:rPr lang="zh-CN" altLang="zh-CN" sz="2800" b="1" spc="388" dirty="0">
                <a:ln w="3175">
                  <a:noFill/>
                  <a:prstDash val="dash"/>
                </a:ln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骨折急救和开放性骨折处理原则</a:t>
            </a:r>
            <a:endParaRPr lang="zh-CN" altLang="en-US" sz="2800" b="1" spc="388" dirty="0">
              <a:ln w="3175">
                <a:noFill/>
                <a:prstDash val="dash"/>
              </a:ln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Tx/>
              <a:buNone/>
              <a:defRPr/>
            </a:pPr>
            <a:endParaRPr kumimoji="0" lang="en-US" sz="2800" b="1" i="0" u="none" strike="noStrike" kern="1200" cap="none" spc="388" normalizeH="0" baseline="0" noProof="0" dirty="0">
              <a:ln w="3175">
                <a:noFill/>
                <a:prstDash val="dash"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Segoe UI" panose="020B0502040204020203" pitchFamily="34" charset="0"/>
              <a:sym typeface="+mn-ea"/>
            </a:endParaRPr>
          </a:p>
        </p:txBody>
      </p:sp>
      <p:sp>
        <p:nvSpPr>
          <p:cNvPr id="6" name="文本占位符 227332"/>
          <p:cNvSpPr txBox="1">
            <a:spLocks noChangeArrowheads="1"/>
          </p:cNvSpPr>
          <p:nvPr/>
        </p:nvSpPr>
        <p:spPr>
          <a:xfrm>
            <a:off x="1339692" y="2103437"/>
            <a:ext cx="9230436" cy="4754563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1800" b="1" dirty="0">
                <a:solidFill>
                  <a:srgbClr val="2E75B6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（一）骨折急救</a:t>
            </a:r>
            <a:endParaRPr lang="zh-CN" altLang="en-US" sz="1800" b="1" dirty="0">
              <a:solidFill>
                <a:srgbClr val="2E75B6"/>
              </a:solidFill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charset="-122"/>
              </a:rPr>
              <a:t>1.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charset="-122"/>
              </a:rPr>
              <a:t>抢救生命：骨折发生后应迅速评估患者的生命体征及一般情况，保持呼吸道通畅、抗休克等治疗。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黑体" panose="02010609060101010101" charset="-122"/>
            </a:endParaRPr>
          </a:p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charset="-122"/>
              </a:rPr>
              <a:t>2.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charset="-122"/>
              </a:rPr>
              <a:t>包扎伤口：除去患者的衣物，必要时可剪开衣袖等，发现伤口者用渠君辅料或现场的清洁布类包扎伤口，以免加重污染。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黑体" panose="02010609060101010101" charset="-122"/>
            </a:endParaRPr>
          </a:p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charset="-122"/>
              </a:rPr>
              <a:t>3.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charset="-122"/>
              </a:rPr>
              <a:t>妥善固定：凡有骨折或怀疑骨折的患者，均应妥善固定，以免骨折端移位造成软组织在损伤，同时减轻疼痛，便于搬运。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黑体" panose="02010609060101010101" charset="-122"/>
            </a:endParaRPr>
          </a:p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黑体" panose="02010609060101010101" charset="-122"/>
            </a:endParaRPr>
          </a:p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黑体" panose="02010609060101010101" charset="-122"/>
            </a:endParaRPr>
          </a:p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黑体" panose="02010609060101010101" charset="-122"/>
            </a:endParaRPr>
          </a:p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黑体" panose="02010609060101010101" charset="-122"/>
            </a:endParaRPr>
          </a:p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  <p:transition spd="slow">
    <p:randomBar dir="vert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194" y="1715770"/>
            <a:ext cx="10870565" cy="425767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598385" cy="503984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</a:t>
            </a:r>
            <a:r>
              <a:rPr sz="28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</a:t>
            </a:r>
            <a:r>
              <a:rPr lang="zh-CN" altLang="en-US" sz="28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上肢骨折</a:t>
            </a:r>
            <a:endParaRPr sz="2800" b="1" spc="388" dirty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6" name="文本占位符 227332"/>
          <p:cNvSpPr txBox="1">
            <a:spLocks noChangeArrowheads="1"/>
          </p:cNvSpPr>
          <p:nvPr/>
        </p:nvSpPr>
        <p:spPr>
          <a:xfrm>
            <a:off x="1381636" y="1656824"/>
            <a:ext cx="9096214" cy="4754563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buNone/>
            </a:pPr>
            <a:r>
              <a:rPr lang="zh-CN" altLang="en-US" sz="1800" b="1" dirty="0">
                <a:solidFill>
                  <a:srgbClr val="2E75B6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（一）锁骨骨折</a:t>
            </a:r>
            <a:endParaRPr lang="zh-CN" altLang="en-US" sz="1800" b="1" dirty="0">
              <a:solidFill>
                <a:srgbClr val="2E75B6"/>
              </a:solidFill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indent="0" algn="just">
              <a:lnSpc>
                <a:spcPct val="150000"/>
              </a:lnSpc>
              <a:buNone/>
            </a:pPr>
            <a:r>
              <a:rPr lang="en-US" altLang="zh-CN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1.</a:t>
            </a: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好发于中</a:t>
            </a:r>
            <a:r>
              <a:rPr lang="en-US" altLang="zh-CN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1∕3</a:t>
            </a: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处，儿童及青壮年多见。</a:t>
            </a:r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indent="0" algn="just">
              <a:lnSpc>
                <a:spcPct val="150000"/>
              </a:lnSpc>
              <a:buNone/>
            </a:pPr>
            <a:r>
              <a:rPr lang="en-US" altLang="zh-CN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2.</a:t>
            </a: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临床表现  局部肿胀，压痛，并可触及骨折端。</a:t>
            </a:r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indent="0" algn="just">
              <a:lnSpc>
                <a:spcPct val="150000"/>
              </a:lnSpc>
              <a:buNone/>
            </a:pPr>
            <a:r>
              <a:rPr lang="en-US" altLang="zh-CN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3.</a:t>
            </a: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治疗  利用三角巾悬吊，悬吊时间为</a:t>
            </a:r>
            <a:r>
              <a:rPr lang="en-US" altLang="zh-CN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3</a:t>
            </a: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～</a:t>
            </a:r>
            <a:r>
              <a:rPr lang="en-US" altLang="zh-CN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6</a:t>
            </a: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周。</a:t>
            </a:r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indent="0" algn="just">
              <a:lnSpc>
                <a:spcPct val="150000"/>
              </a:lnSpc>
              <a:buNone/>
            </a:pPr>
            <a:r>
              <a:rPr lang="zh-CN" altLang="en-US" sz="1800" b="1" dirty="0">
                <a:solidFill>
                  <a:srgbClr val="2E75B6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（二）肱骨干骨折</a:t>
            </a:r>
            <a:endParaRPr lang="zh-CN" altLang="en-US" sz="1800" b="1" dirty="0">
              <a:solidFill>
                <a:srgbClr val="2E75B6"/>
              </a:solidFill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indent="0" algn="just">
              <a:lnSpc>
                <a:spcPct val="150000"/>
              </a:lnSpc>
              <a:buNone/>
            </a:pPr>
            <a:r>
              <a:rPr lang="en-US" altLang="zh-CN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1.</a:t>
            </a: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多发生在青壮年。直接暴力引起肱骨中段，致横形或粉碎骨折。</a:t>
            </a:r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indent="0" algn="just">
              <a:lnSpc>
                <a:spcPct val="150000"/>
              </a:lnSpc>
              <a:buNone/>
            </a:pPr>
            <a:r>
              <a:rPr lang="en-US" altLang="zh-CN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2.</a:t>
            </a: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表现 ： 局部肿胀、畸形、压痛、反常活动及骨擦音，合并桡神经损伤，可出现垂腕。</a:t>
            </a:r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indent="0" algn="just">
              <a:lnSpc>
                <a:spcPct val="150000"/>
              </a:lnSpc>
              <a:buNone/>
            </a:pPr>
            <a:r>
              <a:rPr lang="en-US" altLang="zh-CN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3.</a:t>
            </a: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治疗 ： 用手法复位和小夹板固定治疗，固定时间成人约</a:t>
            </a:r>
            <a:r>
              <a:rPr lang="en-US" altLang="zh-CN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6</a:t>
            </a: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～</a:t>
            </a:r>
            <a:r>
              <a:rPr lang="en-US" altLang="zh-CN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8</a:t>
            </a: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周，儿童约</a:t>
            </a:r>
            <a:r>
              <a:rPr lang="en-US" altLang="zh-CN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～</a:t>
            </a:r>
            <a:r>
              <a:rPr lang="en-US" altLang="zh-CN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6</a:t>
            </a: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周。</a:t>
            </a:r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indent="0" algn="just">
              <a:lnSpc>
                <a:spcPct val="150000"/>
              </a:lnSpc>
              <a:buNone/>
            </a:pPr>
            <a:endParaRPr lang="en-US" altLang="zh-CN" sz="1800" dirty="0"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  <p:transition spd="slow">
    <p:randomBar dir="vert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194" y="1715770"/>
            <a:ext cx="10870565" cy="425767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598385" cy="503984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</a:t>
            </a:r>
            <a:r>
              <a:rPr sz="28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</a:t>
            </a:r>
            <a:r>
              <a:rPr lang="zh-CN" altLang="en-US" sz="28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上肢骨折</a:t>
            </a:r>
            <a:endParaRPr sz="2800" b="1" spc="388" dirty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6" name="文本占位符 227332"/>
          <p:cNvSpPr txBox="1">
            <a:spLocks noChangeArrowheads="1"/>
          </p:cNvSpPr>
          <p:nvPr/>
        </p:nvSpPr>
        <p:spPr>
          <a:xfrm>
            <a:off x="1381636" y="2333284"/>
            <a:ext cx="9096214" cy="4754563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buNone/>
            </a:pPr>
            <a:r>
              <a:rPr lang="zh-CN" altLang="en-US" sz="1800" b="1" dirty="0">
                <a:solidFill>
                  <a:srgbClr val="2E75B6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（三）肱骨髁上骨折</a:t>
            </a:r>
            <a:endParaRPr lang="zh-CN" altLang="en-US" sz="1800" b="1" dirty="0">
              <a:solidFill>
                <a:srgbClr val="2E75B6"/>
              </a:solidFill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indent="0" algn="just">
              <a:lnSpc>
                <a:spcPct val="150000"/>
              </a:lnSpc>
              <a:buNone/>
            </a:pPr>
            <a:r>
              <a:rPr lang="en-US" altLang="zh-CN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1.</a:t>
            </a: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小儿常见，间接暴力引起，伤及肱动脉、正中神经、桡神经导致“爪形手”畸形。</a:t>
            </a:r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indent="0" algn="just">
              <a:lnSpc>
                <a:spcPct val="150000"/>
              </a:lnSpc>
              <a:buNone/>
            </a:pPr>
            <a:r>
              <a:rPr lang="en-US" altLang="zh-CN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2.</a:t>
            </a: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表现：  肘部肿胀、畸形、皮下瘀斑。伸直型远折段及鹰嘴后向后突出，肘部呈半屈位。</a:t>
            </a:r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indent="0" algn="just">
              <a:lnSpc>
                <a:spcPct val="150000"/>
              </a:lnSpc>
              <a:buNone/>
            </a:pPr>
            <a:r>
              <a:rPr lang="en-US" altLang="zh-CN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3.</a:t>
            </a: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治疗：手法复位、内固定。</a:t>
            </a:r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indent="0" algn="just">
              <a:lnSpc>
                <a:spcPct val="150000"/>
              </a:lnSpc>
              <a:buNone/>
            </a:pPr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indent="0" algn="just">
              <a:lnSpc>
                <a:spcPct val="150000"/>
              </a:lnSpc>
              <a:buNone/>
            </a:pPr>
            <a:endParaRPr lang="en-US" altLang="zh-CN" sz="1800" dirty="0"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  <p:transition spd="slow">
    <p:randomBar dir="vert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194" y="1715770"/>
            <a:ext cx="10870565" cy="425767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598385" cy="503984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</a:t>
            </a:r>
            <a:r>
              <a:rPr sz="28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</a:t>
            </a:r>
            <a:r>
              <a:rPr lang="zh-CN" altLang="en-US" sz="28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上肢骨折</a:t>
            </a:r>
            <a:endParaRPr sz="2800" b="1" spc="388" dirty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6" name="文本占位符 227332"/>
          <p:cNvSpPr txBox="1">
            <a:spLocks noChangeArrowheads="1"/>
          </p:cNvSpPr>
          <p:nvPr/>
        </p:nvSpPr>
        <p:spPr>
          <a:xfrm>
            <a:off x="1348080" y="1715770"/>
            <a:ext cx="9096214" cy="4754563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buNone/>
            </a:pPr>
            <a:r>
              <a:rPr lang="zh-CN" altLang="en-US" sz="1800" b="1" dirty="0">
                <a:solidFill>
                  <a:srgbClr val="2E75B6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（四）前臂双骨折</a:t>
            </a:r>
            <a:endParaRPr lang="zh-CN" altLang="en-US" sz="1800" b="1" dirty="0">
              <a:solidFill>
                <a:srgbClr val="2E75B6"/>
              </a:solidFill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indent="0" algn="just">
              <a:lnSpc>
                <a:spcPct val="150000"/>
              </a:lnSpc>
              <a:buNone/>
            </a:pPr>
            <a:r>
              <a:rPr lang="en-US" altLang="zh-CN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1.</a:t>
            </a: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表现 ： 前臂疼痛、肿胀、畸形及功能障碍。骨摩擦音及假关节活动。</a:t>
            </a:r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indent="0" algn="just">
              <a:lnSpc>
                <a:spcPct val="150000"/>
              </a:lnSpc>
              <a:buNone/>
            </a:pPr>
            <a:r>
              <a:rPr lang="en-US" altLang="zh-CN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2.</a:t>
            </a: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治疗：首发固定、手术。</a:t>
            </a:r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indent="0" algn="just">
              <a:lnSpc>
                <a:spcPct val="150000"/>
              </a:lnSpc>
              <a:buNone/>
            </a:pPr>
            <a:r>
              <a:rPr lang="zh-CN" altLang="en-US" sz="1800" b="1" dirty="0">
                <a:solidFill>
                  <a:srgbClr val="2E75B6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（五）桡骨远端骨折</a:t>
            </a:r>
            <a:endParaRPr lang="zh-CN" altLang="en-US" sz="1800" b="1" dirty="0">
              <a:solidFill>
                <a:srgbClr val="2E75B6"/>
              </a:solidFill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indent="0" algn="just">
              <a:lnSpc>
                <a:spcPct val="150000"/>
              </a:lnSpc>
              <a:buNone/>
            </a:pPr>
            <a:r>
              <a:rPr lang="en-US" altLang="zh-CN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1.</a:t>
            </a: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发生在桡骨下端</a:t>
            </a:r>
            <a:r>
              <a:rPr lang="en-US" altLang="zh-CN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3cm</a:t>
            </a: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范围内的骨折，伸直型常见。</a:t>
            </a:r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indent="0" algn="just">
              <a:lnSpc>
                <a:spcPct val="150000"/>
              </a:lnSpc>
              <a:buNone/>
            </a:pPr>
            <a:r>
              <a:rPr lang="en-US" altLang="zh-CN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2.</a:t>
            </a: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表现 ：腕关节疼痛、肿胀、功能障碍，侧面看呈“银叉”畸形，正面看呈“枪刺样”畸形。</a:t>
            </a:r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indent="0" algn="just">
              <a:lnSpc>
                <a:spcPct val="150000"/>
              </a:lnSpc>
              <a:buNone/>
            </a:pPr>
            <a:r>
              <a:rPr lang="en-US" altLang="zh-CN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3.</a:t>
            </a: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治疗：手法复位外固定治疗为主</a:t>
            </a:r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indent="0" algn="just">
              <a:lnSpc>
                <a:spcPct val="150000"/>
              </a:lnSpc>
              <a:buNone/>
            </a:pPr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indent="0" algn="just">
              <a:lnSpc>
                <a:spcPct val="150000"/>
              </a:lnSpc>
              <a:buNone/>
            </a:pPr>
            <a:endParaRPr lang="en-US" altLang="zh-CN" sz="1800" dirty="0"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  <p:transition spd="slow">
    <p:randomBar dir="vert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194" y="1090570"/>
            <a:ext cx="10870565" cy="4882876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3416045" cy="503984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三</a:t>
            </a:r>
            <a:r>
              <a:rPr sz="28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</a:t>
            </a:r>
            <a:r>
              <a:rPr lang="zh-CN" altLang="en-US" sz="28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常见下肢骨折</a:t>
            </a:r>
            <a:endParaRPr sz="2800" b="1" spc="388" dirty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6" name="文本占位符 227332"/>
          <p:cNvSpPr txBox="1">
            <a:spLocks noChangeArrowheads="1"/>
          </p:cNvSpPr>
          <p:nvPr/>
        </p:nvSpPr>
        <p:spPr>
          <a:xfrm>
            <a:off x="1314524" y="1218883"/>
            <a:ext cx="9096214" cy="4754563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buNone/>
            </a:pPr>
            <a:r>
              <a:rPr lang="zh-CN" altLang="en-US" sz="1800" b="1" dirty="0">
                <a:solidFill>
                  <a:srgbClr val="2E75B6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（一）股骨颈骨折</a:t>
            </a:r>
            <a:endParaRPr lang="zh-CN" altLang="en-US" sz="1800" b="1" dirty="0">
              <a:solidFill>
                <a:srgbClr val="2E75B6"/>
              </a:solidFill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indent="0" algn="just">
              <a:lnSpc>
                <a:spcPct val="150000"/>
              </a:lnSpc>
              <a:buNone/>
            </a:pPr>
            <a:r>
              <a:rPr lang="en-US" altLang="zh-CN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1.</a:t>
            </a: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中、老年人，与骨质疏松导致的骨质量下降有关。</a:t>
            </a:r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indent="0" algn="just">
              <a:lnSpc>
                <a:spcPct val="150000"/>
              </a:lnSpc>
              <a:buNone/>
            </a:pPr>
            <a:r>
              <a:rPr lang="en-US" altLang="zh-CN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2.</a:t>
            </a: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表现：髋部疼痛，伤肢不敢活动。大转子上移。</a:t>
            </a:r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indent="0" algn="just">
              <a:lnSpc>
                <a:spcPct val="150000"/>
              </a:lnSpc>
              <a:buNone/>
            </a:pPr>
            <a:r>
              <a:rPr lang="en-US" altLang="zh-CN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3.</a:t>
            </a: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治疗：非手术治疗，可持续下肢骨或皮牵引</a:t>
            </a:r>
            <a:r>
              <a:rPr lang="en-US" altLang="zh-CN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6</a:t>
            </a: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～</a:t>
            </a:r>
            <a:r>
              <a:rPr lang="en-US" altLang="zh-CN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8</a:t>
            </a: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周。</a:t>
            </a:r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indent="0" algn="just">
              <a:lnSpc>
                <a:spcPct val="150000"/>
              </a:lnSpc>
              <a:buNone/>
            </a:pPr>
            <a:r>
              <a:rPr lang="zh-CN" altLang="en-US" sz="1800" b="1" dirty="0">
                <a:solidFill>
                  <a:srgbClr val="2E75B6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（二）股骨干骨折</a:t>
            </a:r>
            <a:endParaRPr lang="zh-CN" altLang="en-US" sz="1800" b="1" dirty="0">
              <a:solidFill>
                <a:srgbClr val="2E75B6"/>
              </a:solidFill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indent="0" algn="just">
              <a:lnSpc>
                <a:spcPct val="150000"/>
              </a:lnSpc>
              <a:buNone/>
            </a:pPr>
            <a:r>
              <a:rPr lang="en-US" altLang="zh-CN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1.</a:t>
            </a: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大转子以上、股骨髁以上部位的骨折。</a:t>
            </a:r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indent="0" algn="just">
              <a:lnSpc>
                <a:spcPct val="150000"/>
              </a:lnSpc>
              <a:buNone/>
            </a:pPr>
            <a:r>
              <a:rPr lang="en-US" altLang="zh-CN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2.</a:t>
            </a: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表现：骨折特有表现</a:t>
            </a:r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indent="0" algn="just">
              <a:lnSpc>
                <a:spcPct val="150000"/>
              </a:lnSpc>
              <a:buNone/>
            </a:pPr>
            <a:r>
              <a:rPr lang="en-US" altLang="zh-CN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3.</a:t>
            </a: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治疗：采取骨牵引复位小夹板固定，需牵引</a:t>
            </a:r>
            <a:r>
              <a:rPr lang="en-US" altLang="zh-CN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8</a:t>
            </a: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～</a:t>
            </a:r>
            <a:r>
              <a:rPr lang="en-US" altLang="zh-CN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10</a:t>
            </a: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周。儿童的股骨干骨折多采用垂直悬吊牵引，重量以臀部离开床面为宜，</a:t>
            </a:r>
            <a:r>
              <a:rPr lang="en-US" altLang="zh-CN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3</a:t>
            </a: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～</a:t>
            </a:r>
            <a:r>
              <a:rPr lang="en-US" altLang="zh-CN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周左右。必要时手术。</a:t>
            </a:r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indent="0" algn="just">
              <a:lnSpc>
                <a:spcPct val="150000"/>
              </a:lnSpc>
              <a:buNone/>
            </a:pPr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indent="0" algn="just">
              <a:lnSpc>
                <a:spcPct val="150000"/>
              </a:lnSpc>
              <a:buNone/>
            </a:pPr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indent="0" algn="just">
              <a:lnSpc>
                <a:spcPct val="150000"/>
              </a:lnSpc>
              <a:buNone/>
            </a:pPr>
            <a:endParaRPr lang="en-US" altLang="zh-CN" sz="1800" dirty="0"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  <p:transition spd="slow">
    <p:randomBar dir="vert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194" y="805343"/>
            <a:ext cx="10870565" cy="5168103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3416045" cy="503984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三</a:t>
            </a:r>
            <a:r>
              <a:rPr sz="28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</a:t>
            </a:r>
            <a:r>
              <a:rPr lang="zh-CN" altLang="en-US" sz="28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常见下肢骨折</a:t>
            </a:r>
            <a:endParaRPr sz="2800" b="1" spc="388" dirty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6" name="文本占位符 227332"/>
          <p:cNvSpPr txBox="1">
            <a:spLocks noChangeArrowheads="1"/>
          </p:cNvSpPr>
          <p:nvPr/>
        </p:nvSpPr>
        <p:spPr>
          <a:xfrm>
            <a:off x="1356469" y="1564062"/>
            <a:ext cx="9096214" cy="4754563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buNone/>
            </a:pPr>
            <a:r>
              <a:rPr lang="zh-CN" altLang="en-US" sz="1800" b="1" dirty="0">
                <a:solidFill>
                  <a:srgbClr val="2E75B6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（三）膝关节半月板损伤</a:t>
            </a:r>
            <a:endParaRPr lang="zh-CN" altLang="en-US" sz="1800" b="1" dirty="0">
              <a:solidFill>
                <a:srgbClr val="2E75B6"/>
              </a:solidFill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indent="0" algn="just">
              <a:lnSpc>
                <a:spcPct val="150000"/>
              </a:lnSpc>
              <a:buNone/>
            </a:pPr>
            <a:r>
              <a:rPr lang="en-US" altLang="zh-CN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1.</a:t>
            </a: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研磨力量导致半月板破裂</a:t>
            </a:r>
            <a:endParaRPr lang="en-US" altLang="zh-CN" sz="1800" dirty="0"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indent="0" algn="just">
              <a:lnSpc>
                <a:spcPct val="150000"/>
              </a:lnSpc>
              <a:buNone/>
            </a:pPr>
            <a:r>
              <a:rPr lang="en-US" altLang="zh-CN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2.</a:t>
            </a: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表现：髋部疼痛，伤肢不敢活动。大转子上移。急性期过后，膝关节痛时轻时重，患者行走时关节不稳，特别是上下台阶时明显。</a:t>
            </a:r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indent="0" algn="just">
              <a:lnSpc>
                <a:spcPct val="150000"/>
              </a:lnSpc>
              <a:buNone/>
            </a:pPr>
            <a:r>
              <a:rPr lang="en-US" altLang="zh-CN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3.</a:t>
            </a: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治疗：急性半月板损伤用石膏托固定</a:t>
            </a:r>
            <a:r>
              <a:rPr lang="en-US" altLang="zh-CN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周，有积血者可于局部麻醉下抽尽后加压包扎。确诊半月板破裂保守治疗无效时，应尽早行半月板撕裂部分切除术。</a:t>
            </a:r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indent="0" algn="just">
              <a:lnSpc>
                <a:spcPct val="150000"/>
              </a:lnSpc>
              <a:buNone/>
            </a:pPr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indent="0" algn="just">
              <a:lnSpc>
                <a:spcPct val="150000"/>
              </a:lnSpc>
              <a:buNone/>
            </a:pPr>
            <a:endParaRPr lang="en-US" altLang="zh-CN" sz="1800" dirty="0"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  <p:transition spd="slow">
    <p:randomBar dir="vert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9784873da7d5dd939555a422eff551ceed9e77a644dba-7A8xtg"/>
          <p:cNvPicPr>
            <a:picLocks noChangeAspect="1"/>
          </p:cNvPicPr>
          <p:nvPr/>
        </p:nvPicPr>
        <p:blipFill>
          <a:blip r:embed="rId1"/>
          <a:srcRect l="12780" t="2600" r="33949" b="13746"/>
          <a:stretch>
            <a:fillRect/>
          </a:stretch>
        </p:blipFill>
        <p:spPr>
          <a:xfrm>
            <a:off x="-15875" y="19685"/>
            <a:ext cx="3674110" cy="686562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855" y="132715"/>
            <a:ext cx="3422650" cy="6640195"/>
          </a:xfrm>
          <a:prstGeom prst="rect">
            <a:avLst/>
          </a:prstGeom>
          <a:solidFill>
            <a:schemeClr val="bg1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984250" y="1511935"/>
            <a:ext cx="1452880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b="1">
                <a:solidFill>
                  <a:srgbClr val="5A84AF"/>
                </a:solidFill>
                <a:latin typeface="黑体" panose="02010609060101010101" charset="-122"/>
                <a:ea typeface="黑体" panose="02010609060101010101" charset="-122"/>
              </a:rPr>
              <a:t>目</a:t>
            </a:r>
            <a:endParaRPr lang="zh-CN" altLang="en-US" sz="9600" b="1">
              <a:solidFill>
                <a:srgbClr val="5A84AF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en-US" sz="9600" b="1">
                <a:solidFill>
                  <a:srgbClr val="5A84AF"/>
                </a:solidFill>
                <a:latin typeface="黑体" panose="02010609060101010101" charset="-122"/>
                <a:ea typeface="黑体" panose="02010609060101010101" charset="-122"/>
              </a:rPr>
              <a:t>录</a:t>
            </a:r>
            <a:endParaRPr lang="zh-CN" altLang="en-US" sz="9600" b="1">
              <a:solidFill>
                <a:srgbClr val="5A84A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17" name="组合 16"/>
          <p:cNvGrpSpPr/>
          <p:nvPr>
            <p:custDataLst>
              <p:tags r:id="rId2"/>
            </p:custDataLst>
          </p:nvPr>
        </p:nvGrpSpPr>
        <p:grpSpPr>
          <a:xfrm>
            <a:off x="3968022" y="1644382"/>
            <a:ext cx="3498580" cy="540000"/>
            <a:chOff x="1397186" y="3857714"/>
            <a:chExt cx="4055189" cy="549605"/>
          </a:xfrm>
        </p:grpSpPr>
        <p:sp>
          <p:nvSpPr>
            <p:cNvPr id="54" name="_14"/>
            <p:cNvSpPr txBox="1">
              <a:spLocks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8EC0B9"/>
            </a:solidFill>
            <a:ln w="9525">
              <a:noFill/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 smtClean="0">
                  <a:solidFill>
                    <a:schemeClr val="bg1"/>
                  </a:solidFill>
                  <a:uFillTx/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项目</a:t>
              </a:r>
              <a:r>
                <a:rPr lang="zh-CN" altLang="en-US" sz="1800" dirty="0" smtClean="0">
                  <a:solidFill>
                    <a:schemeClr val="bg1"/>
                  </a:solidFill>
                  <a:uFillTx/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九</a:t>
              </a:r>
              <a:endParaRPr lang="zh-CN" altLang="en-US" sz="1800" dirty="0">
                <a:solidFill>
                  <a:schemeClr val="bg1"/>
                </a:solidFill>
                <a:uFillTx/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sp>
          <p:nvSpPr>
            <p:cNvPr id="55" name="矩形 54"/>
            <p:cNvSpPr/>
            <p:nvPr>
              <p:custDataLst>
                <p:tags r:id="rId4"/>
              </p:custDataLst>
            </p:nvPr>
          </p:nvSpPr>
          <p:spPr bwMode="auto">
            <a:xfrm>
              <a:off x="2597287" y="3857714"/>
              <a:ext cx="2855088" cy="549605"/>
            </a:xfrm>
            <a:prstGeom prst="rect">
              <a:avLst/>
            </a:prstGeom>
            <a:noFill/>
            <a:ln w="19050">
              <a:solidFill>
                <a:srgbClr val="8EC0B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内分泌与代谢性</a:t>
              </a:r>
              <a:r>
                <a:rPr lang="zh-CN" altLang="en-US" sz="1600" b="1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疾病</a:t>
              </a:r>
              <a:endParaRPr lang="zh-CN" altLang="en-US" sz="16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18" name="组合 17"/>
          <p:cNvGrpSpPr/>
          <p:nvPr>
            <p:custDataLst>
              <p:tags r:id="rId5"/>
            </p:custDataLst>
          </p:nvPr>
        </p:nvGrpSpPr>
        <p:grpSpPr>
          <a:xfrm>
            <a:off x="7990570" y="1644382"/>
            <a:ext cx="3698922" cy="540000"/>
            <a:chOff x="1397186" y="3857714"/>
            <a:chExt cx="4225649" cy="549605"/>
          </a:xfrm>
        </p:grpSpPr>
        <p:sp>
          <p:nvSpPr>
            <p:cNvPr id="20" name="_14"/>
            <p:cNvSpPr txBox="1"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F3B96D"/>
            </a:solidFill>
            <a:ln w="9525">
              <a:solidFill>
                <a:srgbClr val="F3B96D"/>
              </a:solidFill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 smtClean="0">
                  <a:solidFill>
                    <a:schemeClr val="bg1"/>
                  </a:solidFill>
                  <a:uFillTx/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项目</a:t>
              </a:r>
              <a:r>
                <a:rPr lang="zh-CN" altLang="en-US" sz="1800" dirty="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十</a:t>
              </a:r>
              <a:endParaRPr lang="zh-CN" altLang="en-US" sz="1800" dirty="0">
                <a:solidFill>
                  <a:schemeClr val="bg1"/>
                </a:solidFill>
                <a:uFillTx/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sp>
          <p:nvSpPr>
            <p:cNvPr id="21" name="矩形 20"/>
            <p:cNvSpPr/>
            <p:nvPr>
              <p:custDataLst>
                <p:tags r:id="rId7"/>
              </p:custDataLst>
            </p:nvPr>
          </p:nvSpPr>
          <p:spPr bwMode="auto">
            <a:xfrm>
              <a:off x="2597135" y="3857714"/>
              <a:ext cx="3025700" cy="549589"/>
            </a:xfrm>
            <a:prstGeom prst="rect">
              <a:avLst/>
            </a:prstGeom>
            <a:noFill/>
            <a:ln w="19050">
              <a:solidFill>
                <a:srgbClr val="F3B9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lnSpc>
                  <a:spcPct val="150000"/>
                </a:lnSpc>
              </a:pPr>
              <a:r>
                <a:rPr lang="zh-CN" sz="16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风湿性</a:t>
              </a:r>
              <a:r>
                <a:rPr lang="zh-CN" sz="16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疾病</a:t>
              </a:r>
              <a:endParaRPr lang="zh-CN" sz="16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23" name="组合 22"/>
          <p:cNvGrpSpPr/>
          <p:nvPr>
            <p:custDataLst>
              <p:tags r:id="rId8"/>
            </p:custDataLst>
          </p:nvPr>
        </p:nvGrpSpPr>
        <p:grpSpPr>
          <a:xfrm>
            <a:off x="3968022" y="2553957"/>
            <a:ext cx="3498580" cy="539984"/>
            <a:chOff x="1397186" y="3857714"/>
            <a:chExt cx="4225649" cy="549589"/>
          </a:xfrm>
        </p:grpSpPr>
        <p:sp>
          <p:nvSpPr>
            <p:cNvPr id="24" name="_14"/>
            <p:cNvSpPr txBox="1">
              <a:spLocks noChangeArrowheads="1"/>
            </p:cNvSpPr>
            <p:nvPr>
              <p:custDataLst>
                <p:tags r:id="rId9"/>
              </p:custDataLst>
            </p:nvPr>
          </p:nvSpPr>
          <p:spPr bwMode="auto">
            <a:xfrm>
              <a:off x="1397186" y="3857714"/>
              <a:ext cx="1171922" cy="549351"/>
            </a:xfrm>
            <a:prstGeom prst="rect">
              <a:avLst/>
            </a:prstGeom>
            <a:solidFill>
              <a:srgbClr val="F3B96D"/>
            </a:solidFill>
            <a:ln w="9525">
              <a:solidFill>
                <a:srgbClr val="F3B96D"/>
              </a:solidFill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 smtClean="0">
                  <a:solidFill>
                    <a:schemeClr val="bg1"/>
                  </a:solidFill>
                  <a:uFillTx/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项目</a:t>
              </a:r>
              <a:r>
                <a:rPr lang="zh-CN" altLang="en-US" sz="1800" dirty="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十</a:t>
              </a:r>
              <a:endParaRPr lang="zh-CN" altLang="en-US" sz="1800" dirty="0" smtClean="0">
                <a:solidFill>
                  <a:schemeClr val="bg1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  <a:p>
              <a:pPr algn="ctr"/>
              <a:r>
                <a:rPr lang="zh-CN" altLang="en-US" sz="1800" dirty="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一</a:t>
              </a:r>
              <a:endParaRPr lang="zh-CN" altLang="en-US" sz="1800" dirty="0">
                <a:solidFill>
                  <a:schemeClr val="bg1"/>
                </a:solidFill>
                <a:uFillTx/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sp>
          <p:nvSpPr>
            <p:cNvPr id="25" name="矩形 24"/>
            <p:cNvSpPr/>
            <p:nvPr>
              <p:custDataLst>
                <p:tags r:id="rId10"/>
              </p:custDataLst>
            </p:nvPr>
          </p:nvSpPr>
          <p:spPr bwMode="auto">
            <a:xfrm>
              <a:off x="2597135" y="3857714"/>
              <a:ext cx="3025700" cy="549589"/>
            </a:xfrm>
            <a:prstGeom prst="rect">
              <a:avLst/>
            </a:prstGeom>
            <a:noFill/>
            <a:ln w="19050">
              <a:solidFill>
                <a:srgbClr val="F3B9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血液系统</a:t>
              </a:r>
              <a:r>
                <a:rPr lang="zh-CN" altLang="en-US" sz="16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疾病</a:t>
              </a:r>
              <a:endParaRPr lang="zh-CN" altLang="en-US" sz="16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26" name="组合 25"/>
          <p:cNvGrpSpPr/>
          <p:nvPr>
            <p:custDataLst>
              <p:tags r:id="rId11"/>
            </p:custDataLst>
          </p:nvPr>
        </p:nvGrpSpPr>
        <p:grpSpPr>
          <a:xfrm>
            <a:off x="7990570" y="2553957"/>
            <a:ext cx="3698922" cy="540000"/>
            <a:chOff x="1397186" y="3857714"/>
            <a:chExt cx="4055189" cy="549605"/>
          </a:xfrm>
        </p:grpSpPr>
        <p:sp>
          <p:nvSpPr>
            <p:cNvPr id="27" name="_14"/>
            <p:cNvSpPr txBox="1">
              <a:spLocks noChangeArrowheads="1"/>
            </p:cNvSpPr>
            <p:nvPr>
              <p:custDataLst>
                <p:tags r:id="rId12"/>
              </p:custDataLst>
            </p:nvPr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8EC0B9"/>
            </a:solidFill>
            <a:ln w="9525">
              <a:noFill/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 smtClean="0">
                  <a:solidFill>
                    <a:schemeClr val="bg1"/>
                  </a:solidFill>
                  <a:uFillTx/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项目</a:t>
              </a:r>
              <a:r>
                <a:rPr lang="zh-CN" altLang="en-US" sz="1800" dirty="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十</a:t>
              </a:r>
              <a:endParaRPr lang="zh-CN" altLang="en-US" sz="1800" dirty="0" smtClean="0">
                <a:solidFill>
                  <a:schemeClr val="bg1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  <a:p>
              <a:pPr algn="ctr"/>
              <a:r>
                <a:rPr lang="zh-CN" altLang="en-US" sz="1800" dirty="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二</a:t>
              </a:r>
              <a:endParaRPr lang="zh-CN" altLang="en-US" sz="1800" dirty="0">
                <a:solidFill>
                  <a:schemeClr val="bg1"/>
                </a:solidFill>
                <a:uFillTx/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sp>
          <p:nvSpPr>
            <p:cNvPr id="28" name="矩形 27"/>
            <p:cNvSpPr/>
            <p:nvPr>
              <p:custDataLst>
                <p:tags r:id="rId13"/>
              </p:custDataLst>
            </p:nvPr>
          </p:nvSpPr>
          <p:spPr bwMode="auto">
            <a:xfrm>
              <a:off x="2597287" y="3857714"/>
              <a:ext cx="2855088" cy="549605"/>
            </a:xfrm>
            <a:prstGeom prst="rect">
              <a:avLst/>
            </a:prstGeom>
            <a:noFill/>
            <a:ln w="19050">
              <a:solidFill>
                <a:srgbClr val="8EC0B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神经系统</a:t>
              </a:r>
              <a:r>
                <a:rPr lang="zh-CN" altLang="en-US" sz="16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疾病</a:t>
              </a:r>
              <a:endParaRPr lang="zh-CN" altLang="en-US" sz="16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29" name="组合 28"/>
          <p:cNvGrpSpPr/>
          <p:nvPr>
            <p:custDataLst>
              <p:tags r:id="rId14"/>
            </p:custDataLst>
          </p:nvPr>
        </p:nvGrpSpPr>
        <p:grpSpPr>
          <a:xfrm>
            <a:off x="3968022" y="3472028"/>
            <a:ext cx="3498580" cy="540000"/>
            <a:chOff x="1397186" y="3857714"/>
            <a:chExt cx="4055189" cy="549605"/>
          </a:xfrm>
        </p:grpSpPr>
        <p:sp>
          <p:nvSpPr>
            <p:cNvPr id="31" name="_14"/>
            <p:cNvSpPr txBox="1">
              <a:spLocks noChangeArrowheads="1"/>
            </p:cNvSpPr>
            <p:nvPr>
              <p:custDataLst>
                <p:tags r:id="rId15"/>
              </p:custDataLst>
            </p:nvPr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8EC0B9"/>
            </a:solidFill>
            <a:ln w="9525">
              <a:noFill/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 smtClean="0">
                  <a:solidFill>
                    <a:schemeClr val="bg1"/>
                  </a:solidFill>
                  <a:uFillTx/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项目</a:t>
              </a:r>
              <a:r>
                <a:rPr lang="zh-CN" altLang="en-US" sz="1800" dirty="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十</a:t>
              </a:r>
              <a:endParaRPr lang="zh-CN" altLang="en-US" sz="1800" dirty="0" smtClean="0">
                <a:solidFill>
                  <a:schemeClr val="bg1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  <a:p>
              <a:pPr algn="ctr"/>
              <a:r>
                <a:rPr lang="zh-CN" altLang="en-US" sz="1800" dirty="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三</a:t>
              </a:r>
              <a:endParaRPr lang="zh-CN" altLang="en-US" sz="1800" dirty="0">
                <a:solidFill>
                  <a:schemeClr val="bg1"/>
                </a:solidFill>
                <a:uFillTx/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sp>
          <p:nvSpPr>
            <p:cNvPr id="33" name="矩形 32"/>
            <p:cNvSpPr/>
            <p:nvPr>
              <p:custDataLst>
                <p:tags r:id="rId16"/>
              </p:custDataLst>
            </p:nvPr>
          </p:nvSpPr>
          <p:spPr bwMode="auto">
            <a:xfrm>
              <a:off x="2597287" y="3857714"/>
              <a:ext cx="2855088" cy="549605"/>
            </a:xfrm>
            <a:prstGeom prst="rect">
              <a:avLst/>
            </a:prstGeom>
            <a:noFill/>
            <a:ln w="19050">
              <a:solidFill>
                <a:srgbClr val="8EC0B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外科学</a:t>
              </a:r>
              <a:r>
                <a:rPr lang="zh-CN" altLang="en-US" sz="16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总论</a:t>
              </a:r>
              <a:endParaRPr lang="zh-CN" altLang="en-US" sz="16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34" name="组合 33"/>
          <p:cNvGrpSpPr/>
          <p:nvPr>
            <p:custDataLst>
              <p:tags r:id="rId17"/>
            </p:custDataLst>
          </p:nvPr>
        </p:nvGrpSpPr>
        <p:grpSpPr>
          <a:xfrm>
            <a:off x="7990570" y="3463138"/>
            <a:ext cx="3698922" cy="540000"/>
            <a:chOff x="1397186" y="3857714"/>
            <a:chExt cx="4225649" cy="549605"/>
          </a:xfrm>
        </p:grpSpPr>
        <p:sp>
          <p:nvSpPr>
            <p:cNvPr id="35" name="_14"/>
            <p:cNvSpPr txBox="1">
              <a:spLocks noChangeArrowheads="1"/>
            </p:cNvSpPr>
            <p:nvPr>
              <p:custDataLst>
                <p:tags r:id="rId18"/>
              </p:custDataLst>
            </p:nvPr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F3B96D"/>
            </a:solidFill>
            <a:ln w="9525">
              <a:solidFill>
                <a:srgbClr val="F3B96D"/>
              </a:solidFill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 smtClean="0">
                  <a:solidFill>
                    <a:schemeClr val="bg1"/>
                  </a:solidFill>
                  <a:uFillTx/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项目</a:t>
              </a:r>
              <a:r>
                <a:rPr lang="zh-CN" altLang="en-US" sz="1800" dirty="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十</a:t>
              </a:r>
              <a:endParaRPr lang="zh-CN" altLang="en-US" sz="1800" dirty="0" smtClean="0">
                <a:solidFill>
                  <a:schemeClr val="bg1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  <a:p>
              <a:pPr algn="ctr"/>
              <a:r>
                <a:rPr lang="zh-CN" altLang="en-US" sz="1800" dirty="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四</a:t>
              </a:r>
              <a:endParaRPr lang="zh-CN" altLang="en-US" sz="1800" dirty="0">
                <a:solidFill>
                  <a:schemeClr val="bg1"/>
                </a:solidFill>
                <a:uFillTx/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sp>
          <p:nvSpPr>
            <p:cNvPr id="36" name="矩形 35"/>
            <p:cNvSpPr/>
            <p:nvPr>
              <p:custDataLst>
                <p:tags r:id="rId19"/>
              </p:custDataLst>
            </p:nvPr>
          </p:nvSpPr>
          <p:spPr bwMode="auto">
            <a:xfrm>
              <a:off x="2597135" y="3857714"/>
              <a:ext cx="3025700" cy="549589"/>
            </a:xfrm>
            <a:prstGeom prst="rect">
              <a:avLst/>
            </a:prstGeom>
            <a:noFill/>
            <a:ln w="19050">
              <a:solidFill>
                <a:srgbClr val="F3B9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运动系统疾病</a:t>
              </a:r>
              <a:endParaRPr lang="zh-CN" altLang="en-US" sz="16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500"/>
                            </p:stCondLst>
                            <p:childTnLst>
                              <p:par>
                                <p:cTn id="3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194" y="805343"/>
            <a:ext cx="10870565" cy="5168103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3416045" cy="503984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三</a:t>
            </a:r>
            <a:r>
              <a:rPr sz="28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</a:t>
            </a:r>
            <a:r>
              <a:rPr lang="zh-CN" altLang="en-US" sz="28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常见下肢骨折</a:t>
            </a:r>
            <a:endParaRPr sz="2800" b="1" spc="388" dirty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6" name="文本占位符 227332"/>
          <p:cNvSpPr txBox="1">
            <a:spLocks noChangeArrowheads="1"/>
          </p:cNvSpPr>
          <p:nvPr/>
        </p:nvSpPr>
        <p:spPr>
          <a:xfrm>
            <a:off x="1415192" y="1555673"/>
            <a:ext cx="9096214" cy="4754563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buNone/>
            </a:pPr>
            <a:r>
              <a:rPr lang="zh-CN" altLang="en-US" sz="1800" b="1" dirty="0">
                <a:solidFill>
                  <a:srgbClr val="2E75B6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（四）膝关节韧带损伤</a:t>
            </a:r>
            <a:endParaRPr lang="zh-CN" altLang="en-US" sz="1800" b="1" dirty="0">
              <a:solidFill>
                <a:srgbClr val="2E75B6"/>
              </a:solidFill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indent="0" algn="just">
              <a:lnSpc>
                <a:spcPct val="150000"/>
              </a:lnSpc>
              <a:buNone/>
            </a:pPr>
            <a:r>
              <a:rPr lang="en-US" altLang="zh-CN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1.</a:t>
            </a: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膝关节侧副韧带损伤</a:t>
            </a:r>
            <a:endParaRPr lang="en-US" altLang="zh-CN" sz="1800" dirty="0"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indent="0" algn="just">
              <a:lnSpc>
                <a:spcPct val="150000"/>
              </a:lnSpc>
              <a:buNone/>
            </a:pPr>
            <a:r>
              <a:rPr lang="en-US" altLang="zh-CN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2.</a:t>
            </a: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表现：膝关节处会出现肿胀、压痛与积液，膝部肌痉挛</a:t>
            </a:r>
            <a:r>
              <a:rPr lang="en-US" altLang="zh-CN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,</a:t>
            </a: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不敢活动膝部，膝关节处于强迫体位，表现为伸直或屈曲。</a:t>
            </a:r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indent="0" algn="just">
              <a:lnSpc>
                <a:spcPct val="150000"/>
              </a:lnSpc>
              <a:buNone/>
            </a:pPr>
            <a:r>
              <a:rPr lang="en-US" altLang="zh-CN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3.</a:t>
            </a: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治疗：内侧副韧带扭伤或部分性断裂可以保守治疗</a:t>
            </a:r>
            <a:r>
              <a:rPr lang="en-US" altLang="zh-CN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,</a:t>
            </a: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用长腿管型石膏固定</a:t>
            </a:r>
            <a:r>
              <a:rPr lang="en-US" altLang="zh-CN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4~6</a:t>
            </a: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周。完全断裂者应及早修补，外侧副韧带断裂者应立即手术修补。凡不满</a:t>
            </a:r>
            <a:r>
              <a:rPr lang="en-US" altLang="zh-CN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2</a:t>
            </a: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周的前交叉韧带断裂，应争取手术缝合。</a:t>
            </a:r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indent="0" algn="just">
              <a:lnSpc>
                <a:spcPct val="150000"/>
              </a:lnSpc>
              <a:buNone/>
            </a:pPr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indent="0" algn="just">
              <a:lnSpc>
                <a:spcPct val="150000"/>
              </a:lnSpc>
              <a:buNone/>
            </a:pPr>
            <a:endParaRPr lang="en-US" altLang="zh-CN" sz="1800" dirty="0"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  <p:transition spd="slow">
    <p:randomBar dir="vert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194" y="1090570"/>
            <a:ext cx="10870565" cy="4882876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3416045" cy="503984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三</a:t>
            </a:r>
            <a:r>
              <a:rPr sz="28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</a:t>
            </a:r>
            <a:r>
              <a:rPr lang="zh-CN" altLang="en-US" sz="28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常见下肢骨折</a:t>
            </a:r>
            <a:endParaRPr sz="2800" b="1" spc="388" dirty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6" name="文本占位符 227332"/>
          <p:cNvSpPr txBox="1">
            <a:spLocks noChangeArrowheads="1"/>
          </p:cNvSpPr>
          <p:nvPr/>
        </p:nvSpPr>
        <p:spPr>
          <a:xfrm>
            <a:off x="1415192" y="2006053"/>
            <a:ext cx="9096214" cy="4754563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buNone/>
            </a:pPr>
            <a:r>
              <a:rPr lang="zh-CN" altLang="en-US" sz="1800" b="1" dirty="0">
                <a:solidFill>
                  <a:srgbClr val="2E75B6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（五）胫腓骨干骨折</a:t>
            </a:r>
            <a:endParaRPr lang="zh-CN" altLang="en-US" sz="1800" b="1" dirty="0">
              <a:solidFill>
                <a:srgbClr val="2E75B6"/>
              </a:solidFill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indent="0" algn="just">
              <a:lnSpc>
                <a:spcPct val="150000"/>
              </a:lnSpc>
              <a:buNone/>
            </a:pPr>
            <a:r>
              <a:rPr lang="en-US" altLang="zh-CN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1.</a:t>
            </a: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表现 ： 局部疼痛、肿胀、畸形、反常活动。开放性骨折可致皮肤苍白，发绀等。胫腓总神经损伤时可出现足下垂。</a:t>
            </a:r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indent="0" algn="just">
              <a:lnSpc>
                <a:spcPct val="150000"/>
              </a:lnSpc>
              <a:buNone/>
            </a:pPr>
            <a:r>
              <a:rPr lang="en-US" altLang="zh-CN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2.</a:t>
            </a: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治疗：  稳定骨折可用手法复位，石膏或小夹板固定，不稳定骨折可用跟骨牵引配合小夹板固定。必要时手术治疗。</a:t>
            </a:r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indent="0" algn="just">
              <a:lnSpc>
                <a:spcPct val="150000"/>
              </a:lnSpc>
              <a:buNone/>
            </a:pPr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indent="0" algn="just">
              <a:lnSpc>
                <a:spcPct val="150000"/>
              </a:lnSpc>
              <a:buNone/>
            </a:pPr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indent="0" algn="just">
              <a:lnSpc>
                <a:spcPct val="150000"/>
              </a:lnSpc>
              <a:buNone/>
            </a:pPr>
            <a:endParaRPr lang="en-US" altLang="zh-CN" sz="1800" dirty="0"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  <p:transition spd="slow">
    <p:randomBar dir="vert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194" y="1090570"/>
            <a:ext cx="10870565" cy="4882876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3416045" cy="503984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三</a:t>
            </a:r>
            <a:r>
              <a:rPr sz="28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</a:t>
            </a:r>
            <a:r>
              <a:rPr lang="zh-CN" altLang="en-US" sz="28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常见下肢骨折</a:t>
            </a:r>
            <a:endParaRPr sz="2800" b="1" spc="388" dirty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6" name="文本占位符 227332"/>
          <p:cNvSpPr txBox="1">
            <a:spLocks noChangeArrowheads="1"/>
          </p:cNvSpPr>
          <p:nvPr/>
        </p:nvSpPr>
        <p:spPr>
          <a:xfrm>
            <a:off x="1415192" y="2006053"/>
            <a:ext cx="9096214" cy="4754563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buNone/>
            </a:pPr>
            <a:r>
              <a:rPr lang="zh-CN" altLang="en-US" sz="1800" b="1" dirty="0">
                <a:solidFill>
                  <a:srgbClr val="2E75B6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（六）踝部骨折</a:t>
            </a:r>
            <a:endParaRPr lang="zh-CN" altLang="en-US" sz="1800" b="1" dirty="0">
              <a:solidFill>
                <a:srgbClr val="2E75B6"/>
              </a:solidFill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indent="0" algn="just">
              <a:lnSpc>
                <a:spcPct val="150000"/>
              </a:lnSpc>
              <a:buNone/>
            </a:pPr>
            <a:r>
              <a:rPr lang="en-US" altLang="zh-CN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1.</a:t>
            </a: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表现 ： 踝部肿胀明显，瘀斑，出现内翻或外翻畸形，活动障碍。检查骨折处有局限性压痛，踝关节正位、侧位</a:t>
            </a:r>
            <a:r>
              <a:rPr lang="en-US" altLang="zh-CN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X</a:t>
            </a: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线摄片可明确骨折部位、类型、移位方向。</a:t>
            </a:r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indent="0" algn="just">
              <a:lnSpc>
                <a:spcPct val="150000"/>
              </a:lnSpc>
              <a:buNone/>
            </a:pPr>
            <a:r>
              <a:rPr lang="en-US" altLang="zh-CN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2.</a:t>
            </a: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治疗： </a:t>
            </a:r>
            <a:r>
              <a:rPr lang="en-US" altLang="zh-CN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:</a:t>
            </a: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解剖复位，妥善固定，非手术治疗适用于单纯内、外踝骨折。内固定适用于有移位的内、外踝骨折及其他型踝部骨折。</a:t>
            </a:r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indent="0" algn="just">
              <a:lnSpc>
                <a:spcPct val="150000"/>
              </a:lnSpc>
              <a:buNone/>
            </a:pPr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indent="0" algn="just">
              <a:lnSpc>
                <a:spcPct val="150000"/>
              </a:lnSpc>
              <a:buNone/>
            </a:pPr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indent="0" algn="just">
              <a:lnSpc>
                <a:spcPct val="150000"/>
              </a:lnSpc>
              <a:buNone/>
            </a:pPr>
            <a:endParaRPr lang="en-US" altLang="zh-CN" sz="1800" dirty="0"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  <p:transition spd="slow">
    <p:randomBar dir="vert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194" y="1090570"/>
            <a:ext cx="10870565" cy="4882876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3824875" cy="503984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四</a:t>
            </a:r>
            <a:r>
              <a:rPr sz="28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</a:t>
            </a:r>
            <a:r>
              <a:rPr lang="zh-CN" altLang="en-US" sz="28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脊柱和骨盆</a:t>
            </a:r>
            <a:r>
              <a:rPr lang="zh-CN" altLang="en-US" sz="28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骨折</a:t>
            </a:r>
            <a:endParaRPr sz="2800" b="1" spc="388" dirty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6" name="文本占位符 227332"/>
          <p:cNvSpPr txBox="1">
            <a:spLocks noChangeArrowheads="1"/>
          </p:cNvSpPr>
          <p:nvPr/>
        </p:nvSpPr>
        <p:spPr>
          <a:xfrm>
            <a:off x="1415192" y="2006053"/>
            <a:ext cx="9096214" cy="4754563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buNone/>
            </a:pPr>
            <a:r>
              <a:rPr lang="zh-CN" altLang="en-US" sz="1800" b="1" dirty="0">
                <a:solidFill>
                  <a:srgbClr val="2E75B6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（一）脊柱骨折</a:t>
            </a:r>
            <a:endParaRPr lang="zh-CN" altLang="en-US" sz="1800" b="1" dirty="0">
              <a:solidFill>
                <a:srgbClr val="2E75B6"/>
              </a:solidFill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indent="0" algn="just">
              <a:lnSpc>
                <a:spcPct val="150000"/>
              </a:lnSpc>
              <a:buNone/>
            </a:pPr>
            <a:r>
              <a:rPr lang="en-US" altLang="zh-CN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1.</a:t>
            </a: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高处坠落、车祸撞伤，其中胸腰段脊柱骨折最多见。</a:t>
            </a:r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indent="0" algn="just">
              <a:lnSpc>
                <a:spcPct val="150000"/>
              </a:lnSpc>
              <a:buNone/>
            </a:pPr>
            <a:r>
              <a:rPr lang="en-US" altLang="zh-CN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2.</a:t>
            </a: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表现：局部疼痛，站立及翻身困难，有腹胀腹痛等腹膜后神经刺激症状。</a:t>
            </a:r>
            <a:r>
              <a:rPr lang="en-US" altLang="zh-CN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X</a:t>
            </a: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线摄片是首选的检查方法。</a:t>
            </a:r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indent="0" algn="just">
              <a:lnSpc>
                <a:spcPct val="150000"/>
              </a:lnSpc>
              <a:buNone/>
            </a:pPr>
            <a:r>
              <a:rPr lang="en-US" altLang="zh-CN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3.</a:t>
            </a: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治疗：首先抢救生命，卧硬板床，必要时手术。</a:t>
            </a:r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indent="0" algn="just">
              <a:lnSpc>
                <a:spcPct val="150000"/>
              </a:lnSpc>
              <a:buNone/>
            </a:pPr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indent="0" algn="just">
              <a:lnSpc>
                <a:spcPct val="150000"/>
              </a:lnSpc>
              <a:buNone/>
            </a:pPr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indent="0" algn="just">
              <a:lnSpc>
                <a:spcPct val="150000"/>
              </a:lnSpc>
              <a:buNone/>
            </a:pPr>
            <a:endParaRPr lang="en-US" altLang="zh-CN" sz="1800" dirty="0"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  <p:transition spd="slow">
    <p:randomBar dir="vert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194" y="1090570"/>
            <a:ext cx="10870565" cy="4882876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3824875" cy="503984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四</a:t>
            </a:r>
            <a:r>
              <a:rPr sz="28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</a:t>
            </a:r>
            <a:r>
              <a:rPr lang="zh-CN" altLang="en-US" sz="28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脊柱和骨盆</a:t>
            </a:r>
            <a:r>
              <a:rPr lang="zh-CN" altLang="en-US" sz="28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骨折</a:t>
            </a:r>
            <a:endParaRPr sz="2800" b="1" spc="388" dirty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6" name="文本占位符 227332"/>
          <p:cNvSpPr txBox="1">
            <a:spLocks noChangeArrowheads="1"/>
          </p:cNvSpPr>
          <p:nvPr/>
        </p:nvSpPr>
        <p:spPr>
          <a:xfrm>
            <a:off x="1415192" y="2006053"/>
            <a:ext cx="9096214" cy="4754563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buNone/>
            </a:pPr>
            <a:r>
              <a:rPr lang="zh-CN" altLang="en-US" sz="1800" b="1" dirty="0">
                <a:solidFill>
                  <a:srgbClr val="2E75B6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（二）骨盆骨折</a:t>
            </a:r>
            <a:endParaRPr lang="zh-CN" altLang="en-US" sz="1800" b="1" dirty="0">
              <a:solidFill>
                <a:srgbClr val="2E75B6"/>
              </a:solidFill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indent="0" algn="just">
              <a:lnSpc>
                <a:spcPct val="150000"/>
              </a:lnSpc>
              <a:buNone/>
            </a:pPr>
            <a:r>
              <a:rPr lang="en-US" altLang="zh-CN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1.</a:t>
            </a: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强大的暴力所致。如车祸、塔防、坠落伤等，常伴有盆腔脏器损伤及大出血。</a:t>
            </a:r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indent="0" algn="just">
              <a:lnSpc>
                <a:spcPct val="150000"/>
              </a:lnSpc>
              <a:buNone/>
            </a:pPr>
            <a:r>
              <a:rPr lang="en-US" altLang="zh-CN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2.</a:t>
            </a: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表现：局部广泛疼痛，会阴部的瘀斑是耻骨和坐骨骨折的特有的体征。</a:t>
            </a:r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indent="0" algn="just">
              <a:lnSpc>
                <a:spcPct val="150000"/>
              </a:lnSpc>
              <a:buNone/>
            </a:pPr>
            <a:r>
              <a:rPr lang="en-US" altLang="zh-CN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3.</a:t>
            </a: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并发症：①腹膜后血肿②膀胱货后尿道损伤③直肠损伤④神经损伤⑤腹腔内脏损伤</a:t>
            </a:r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indent="0" algn="just">
              <a:lnSpc>
                <a:spcPct val="150000"/>
              </a:lnSpc>
              <a:buNone/>
            </a:pPr>
            <a:r>
              <a:rPr lang="en-US" altLang="zh-CN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4.</a:t>
            </a: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治疗：首先处理生命危急，没有移位的骨盆边缘性骨折只需卧床休息</a:t>
            </a:r>
            <a:r>
              <a:rPr lang="en-US" altLang="zh-CN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3—4</a:t>
            </a: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周。必要时手术。</a:t>
            </a:r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indent="0" algn="just">
              <a:lnSpc>
                <a:spcPct val="150000"/>
              </a:lnSpc>
              <a:buNone/>
            </a:pPr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indent="0" algn="just">
              <a:lnSpc>
                <a:spcPct val="150000"/>
              </a:lnSpc>
              <a:buNone/>
            </a:pPr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indent="0" algn="just">
              <a:lnSpc>
                <a:spcPct val="150000"/>
              </a:lnSpc>
              <a:buNone/>
            </a:pPr>
            <a:endParaRPr lang="en-US" altLang="zh-CN" sz="1800" dirty="0"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  <p:transition spd="slow">
    <p:randomBar dir="vert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4803" y="228917"/>
            <a:ext cx="10564260" cy="554354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132049" y="2114550"/>
            <a:ext cx="7609840" cy="230695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72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任务二</a:t>
            </a:r>
            <a:endParaRPr lang="zh-CN" altLang="en-US" sz="72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  <a:p>
            <a:pPr algn="ctr"/>
            <a:r>
              <a:rPr lang="zh-CN" altLang="en-US" sz="72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关节脱位</a:t>
            </a:r>
            <a:endParaRPr lang="zh-CN" altLang="en-US" sz="72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194" y="1090570"/>
            <a:ext cx="10870565" cy="4882876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1780726" cy="503984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</a:t>
            </a:r>
            <a:r>
              <a:rPr sz="28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</a:t>
            </a:r>
            <a:r>
              <a:rPr lang="zh-CN" altLang="en-US" sz="28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概述</a:t>
            </a:r>
            <a:endParaRPr sz="2800" b="1" spc="388" dirty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6" name="文本占位符 227332"/>
          <p:cNvSpPr txBox="1">
            <a:spLocks noChangeArrowheads="1"/>
          </p:cNvSpPr>
          <p:nvPr/>
        </p:nvSpPr>
        <p:spPr>
          <a:xfrm>
            <a:off x="1255801" y="1090570"/>
            <a:ext cx="9096214" cy="4754563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30000"/>
              </a:lnSpc>
              <a:buNone/>
            </a:pP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骨关节面失去正常的对合关系称为关节脱位。</a:t>
            </a:r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indent="0" algn="just">
              <a:lnSpc>
                <a:spcPct val="150000"/>
              </a:lnSpc>
              <a:buNone/>
            </a:pPr>
            <a:r>
              <a:rPr lang="zh-CN" altLang="en-US" sz="1800" b="1" dirty="0">
                <a:solidFill>
                  <a:srgbClr val="2E75B6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（一）分类</a:t>
            </a:r>
            <a:endParaRPr lang="zh-CN" altLang="en-US" sz="1800" b="1" dirty="0">
              <a:solidFill>
                <a:srgbClr val="2E75B6"/>
              </a:solidFill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indent="0" algn="just">
              <a:lnSpc>
                <a:spcPct val="130000"/>
              </a:lnSpc>
              <a:buNone/>
            </a:pPr>
            <a:r>
              <a:rPr lang="en-US" altLang="zh-CN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1.</a:t>
            </a: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按脱位发生的原因分类：</a:t>
            </a:r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indent="0" algn="just">
              <a:lnSpc>
                <a:spcPct val="130000"/>
              </a:lnSpc>
              <a:buNone/>
            </a:pP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（</a:t>
            </a:r>
            <a:r>
              <a:rPr lang="en-US" altLang="zh-CN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1</a:t>
            </a: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）先天性脱位</a:t>
            </a:r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indent="0" algn="just">
              <a:lnSpc>
                <a:spcPct val="130000"/>
              </a:lnSpc>
              <a:buNone/>
            </a:pP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（</a:t>
            </a:r>
            <a:r>
              <a:rPr lang="en-US" altLang="zh-CN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2</a:t>
            </a: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）习惯性脱位</a:t>
            </a:r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indent="0" algn="just">
              <a:lnSpc>
                <a:spcPct val="130000"/>
              </a:lnSpc>
              <a:buNone/>
            </a:pP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（</a:t>
            </a:r>
            <a:r>
              <a:rPr lang="en-US" altLang="zh-CN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3</a:t>
            </a: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）创伤性脱位</a:t>
            </a:r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indent="0" algn="just">
              <a:lnSpc>
                <a:spcPct val="130000"/>
              </a:lnSpc>
              <a:buNone/>
            </a:pP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（</a:t>
            </a:r>
            <a:r>
              <a:rPr lang="en-US" altLang="zh-CN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）病理性脱位</a:t>
            </a:r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indent="0" algn="just">
              <a:lnSpc>
                <a:spcPct val="130000"/>
              </a:lnSpc>
              <a:buNone/>
            </a:pPr>
            <a:r>
              <a:rPr lang="en-US" altLang="zh-CN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2.</a:t>
            </a: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按关节腔是否与外界相通分类：闭合性脱位和开放性脱位。</a:t>
            </a:r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indent="0" algn="just">
              <a:lnSpc>
                <a:spcPct val="130000"/>
              </a:lnSpc>
              <a:buNone/>
            </a:pPr>
            <a:r>
              <a:rPr lang="en-US" altLang="zh-CN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3.</a:t>
            </a: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按脱位后的时间分类：新鲜脱位、陈旧性脱位</a:t>
            </a:r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indent="0" algn="just">
              <a:lnSpc>
                <a:spcPct val="130000"/>
              </a:lnSpc>
              <a:buNone/>
            </a:pPr>
            <a:r>
              <a:rPr lang="en-US" altLang="zh-CN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4.</a:t>
            </a: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按脱位程度分类：脱位和半脱位。</a:t>
            </a:r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indent="0" algn="just">
              <a:lnSpc>
                <a:spcPct val="150000"/>
              </a:lnSpc>
              <a:buNone/>
            </a:pPr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indent="0" algn="just">
              <a:lnSpc>
                <a:spcPct val="150000"/>
              </a:lnSpc>
              <a:buNone/>
            </a:pPr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indent="0" algn="just">
              <a:lnSpc>
                <a:spcPct val="150000"/>
              </a:lnSpc>
              <a:buNone/>
            </a:pPr>
            <a:endParaRPr lang="en-US" altLang="zh-CN" sz="1800" dirty="0"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  <p:transition spd="slow">
    <p:randomBar dir="vert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194" y="1090570"/>
            <a:ext cx="10870565" cy="4882876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1780726" cy="503984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</a:t>
            </a:r>
            <a:r>
              <a:rPr sz="28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</a:t>
            </a:r>
            <a:r>
              <a:rPr lang="zh-CN" altLang="en-US" sz="28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概述</a:t>
            </a:r>
            <a:endParaRPr sz="2800" b="1" spc="388" dirty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6" name="文本占位符 227332"/>
          <p:cNvSpPr txBox="1">
            <a:spLocks noChangeArrowheads="1"/>
          </p:cNvSpPr>
          <p:nvPr/>
        </p:nvSpPr>
        <p:spPr>
          <a:xfrm>
            <a:off x="1717195" y="2206305"/>
            <a:ext cx="9096214" cy="4754563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buNone/>
            </a:pPr>
            <a:r>
              <a:rPr lang="zh-CN" altLang="en-US" sz="1800" b="1" dirty="0">
                <a:solidFill>
                  <a:srgbClr val="2E75B6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（二）表现</a:t>
            </a:r>
            <a:endParaRPr lang="zh-CN" altLang="en-US" sz="1800" b="1" dirty="0">
              <a:solidFill>
                <a:srgbClr val="2E75B6"/>
              </a:solidFill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indent="0" algn="just">
              <a:lnSpc>
                <a:spcPct val="130000"/>
              </a:lnSpc>
              <a:buNone/>
            </a:pPr>
            <a:r>
              <a:rPr lang="en-US" altLang="zh-CN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1.</a:t>
            </a: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症状 ： 局部疼痛、肿胀、压痛、关节功能障碍。</a:t>
            </a:r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indent="0" algn="just">
              <a:lnSpc>
                <a:spcPct val="130000"/>
              </a:lnSpc>
              <a:buNone/>
            </a:pPr>
            <a:r>
              <a:rPr lang="en-US" altLang="zh-CN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2.</a:t>
            </a: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专有体征：  畸形、弹性固定、关节盂空虚。</a:t>
            </a:r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indent="0" algn="just">
              <a:lnSpc>
                <a:spcPct val="130000"/>
              </a:lnSpc>
              <a:buNone/>
            </a:pPr>
            <a:r>
              <a:rPr lang="en-US" altLang="zh-CN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3.</a:t>
            </a: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并发症：  早期全身合并复合伤、休克。</a:t>
            </a:r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indent="0" algn="just">
              <a:lnSpc>
                <a:spcPct val="130000"/>
              </a:lnSpc>
              <a:buNone/>
            </a:pPr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indent="0" algn="just">
              <a:lnSpc>
                <a:spcPct val="150000"/>
              </a:lnSpc>
              <a:buNone/>
            </a:pPr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indent="0" algn="just">
              <a:lnSpc>
                <a:spcPct val="150000"/>
              </a:lnSpc>
              <a:buNone/>
            </a:pPr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indent="0" algn="just">
              <a:lnSpc>
                <a:spcPct val="150000"/>
              </a:lnSpc>
              <a:buNone/>
            </a:pPr>
            <a:endParaRPr lang="en-US" altLang="zh-CN" sz="1800" dirty="0"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  <p:transition spd="slow">
    <p:randomBar dir="vert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194" y="1090570"/>
            <a:ext cx="10870565" cy="4882876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1780726" cy="503984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</a:t>
            </a:r>
            <a:r>
              <a:rPr sz="28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</a:t>
            </a:r>
            <a:r>
              <a:rPr lang="zh-CN" altLang="en-US" sz="28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概述</a:t>
            </a:r>
            <a:endParaRPr sz="2800" b="1" spc="388" dirty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6" name="文本占位符 227332"/>
          <p:cNvSpPr txBox="1">
            <a:spLocks noChangeArrowheads="1"/>
          </p:cNvSpPr>
          <p:nvPr/>
        </p:nvSpPr>
        <p:spPr>
          <a:xfrm>
            <a:off x="1834641" y="2248250"/>
            <a:ext cx="9096214" cy="4754563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buNone/>
            </a:pPr>
            <a:r>
              <a:rPr lang="zh-CN" altLang="en-US" sz="1800" b="1" dirty="0">
                <a:solidFill>
                  <a:srgbClr val="2E75B6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（三）治疗</a:t>
            </a:r>
            <a:endParaRPr lang="zh-CN" altLang="en-US" sz="1800" b="1" dirty="0">
              <a:solidFill>
                <a:srgbClr val="2E75B6"/>
              </a:solidFill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indent="0" algn="just">
              <a:lnSpc>
                <a:spcPct val="130000"/>
              </a:lnSpc>
              <a:buNone/>
            </a:pP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治疗原则：及时复位、妥善固定、康复治疗。</a:t>
            </a:r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indent="0" algn="just">
              <a:lnSpc>
                <a:spcPct val="130000"/>
              </a:lnSpc>
              <a:buNone/>
            </a:pP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方法：手法复位、手术、康复治疗。</a:t>
            </a:r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indent="0" algn="just">
              <a:lnSpc>
                <a:spcPct val="130000"/>
              </a:lnSpc>
              <a:buNone/>
            </a:pPr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indent="0" algn="just">
              <a:lnSpc>
                <a:spcPct val="150000"/>
              </a:lnSpc>
              <a:buNone/>
            </a:pPr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indent="0" algn="just">
              <a:lnSpc>
                <a:spcPct val="150000"/>
              </a:lnSpc>
              <a:buNone/>
            </a:pPr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indent="0" algn="just">
              <a:lnSpc>
                <a:spcPct val="150000"/>
              </a:lnSpc>
              <a:buNone/>
            </a:pPr>
            <a:endParaRPr lang="en-US" altLang="zh-CN" sz="1800" dirty="0"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  <p:transition spd="slow">
    <p:randomBar dir="vert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194" y="1090570"/>
            <a:ext cx="10870565" cy="4882876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3007215" cy="503984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</a:t>
            </a:r>
            <a:r>
              <a:rPr sz="28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</a:t>
            </a:r>
            <a:r>
              <a:rPr lang="zh-CN" altLang="en-US" sz="28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肩关节脱位</a:t>
            </a:r>
            <a:endParaRPr sz="2800" b="1" spc="388" dirty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6" name="文本占位符 227332"/>
          <p:cNvSpPr txBox="1">
            <a:spLocks noChangeArrowheads="1"/>
          </p:cNvSpPr>
          <p:nvPr/>
        </p:nvSpPr>
        <p:spPr>
          <a:xfrm>
            <a:off x="1735014" y="1845578"/>
            <a:ext cx="9096214" cy="4754563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30000"/>
              </a:lnSpc>
              <a:buNone/>
            </a:pPr>
            <a:r>
              <a:rPr lang="en-US" altLang="zh-CN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1.</a:t>
            </a: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肩关节脱位最多见。肩关节脱位多为间接暴力所致。</a:t>
            </a:r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indent="0" algn="just">
              <a:lnSpc>
                <a:spcPct val="130000"/>
              </a:lnSpc>
              <a:buNone/>
            </a:pPr>
            <a:r>
              <a:rPr lang="en-US" altLang="zh-CN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2.</a:t>
            </a: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表现：受伤史，肩部疼痛、肿胀、肩关节活动障碍，方肩畸形。</a:t>
            </a:r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indent="0" algn="just">
              <a:lnSpc>
                <a:spcPct val="130000"/>
              </a:lnSpc>
              <a:buNone/>
            </a:pPr>
            <a:r>
              <a:rPr lang="en-US" altLang="zh-CN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3.</a:t>
            </a: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治疗</a:t>
            </a:r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indent="0" algn="just">
              <a:lnSpc>
                <a:spcPct val="130000"/>
              </a:lnSpc>
              <a:buNone/>
            </a:pP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（</a:t>
            </a:r>
            <a:r>
              <a:rPr lang="en-US" altLang="zh-CN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1</a:t>
            </a: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）复位：以手法复位为主，不成功需切开复位。</a:t>
            </a:r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indent="0" algn="just">
              <a:lnSpc>
                <a:spcPct val="130000"/>
              </a:lnSpc>
              <a:buNone/>
            </a:pP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（</a:t>
            </a:r>
            <a:r>
              <a:rPr lang="en-US" altLang="zh-CN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2</a:t>
            </a: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）固定：单纯性肩关节脱位复位后可用三角巾悬吊上肢，肘关节屈</a:t>
            </a:r>
            <a:r>
              <a:rPr lang="en-US" altLang="zh-CN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90°</a:t>
            </a: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，腋窝处垫棉垫固定</a:t>
            </a:r>
            <a:r>
              <a:rPr lang="en-US" altLang="zh-CN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3</a:t>
            </a: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周，合并大结节骨折者应延长</a:t>
            </a:r>
            <a:r>
              <a:rPr lang="en-US" altLang="zh-CN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1</a:t>
            </a: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～</a:t>
            </a:r>
            <a:r>
              <a:rPr lang="en-US" altLang="zh-CN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2</a:t>
            </a: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周。</a:t>
            </a:r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indent="0" algn="just">
              <a:lnSpc>
                <a:spcPct val="130000"/>
              </a:lnSpc>
              <a:buNone/>
            </a:pPr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indent="0" algn="just">
              <a:lnSpc>
                <a:spcPct val="150000"/>
              </a:lnSpc>
              <a:buNone/>
            </a:pPr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indent="0" algn="just">
              <a:lnSpc>
                <a:spcPct val="150000"/>
              </a:lnSpc>
              <a:buNone/>
            </a:pPr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indent="0" algn="just">
              <a:lnSpc>
                <a:spcPct val="150000"/>
              </a:lnSpc>
              <a:buNone/>
            </a:pPr>
            <a:endParaRPr lang="en-US" altLang="zh-CN" sz="1800" dirty="0"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  <p:transition spd="slow">
    <p:randomBar dir="vert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818515" y="1389380"/>
            <a:ext cx="10327005" cy="29012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6600" b="1" dirty="0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黑体" panose="02010609060101010101" charset="-122"/>
              </a:rPr>
              <a:t>项目十四</a:t>
            </a:r>
            <a:endParaRPr lang="zh-CN" altLang="en-US" sz="6600" b="1" dirty="0">
              <a:solidFill>
                <a:srgbClr val="0070C0"/>
              </a:solidFill>
              <a:latin typeface="黑体" panose="02010609060101010101" charset="-122"/>
              <a:ea typeface="黑体" panose="02010609060101010101" charset="-122"/>
              <a:cs typeface="+mn-ea"/>
              <a:sym typeface="黑体" panose="02010609060101010101" charset="-122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6600" b="1" dirty="0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黑体" panose="02010609060101010101" charset="-122"/>
              </a:rPr>
              <a:t>运动系统疾病</a:t>
            </a:r>
            <a:endParaRPr lang="zh-CN" altLang="en-US" sz="6600" b="1" dirty="0">
              <a:solidFill>
                <a:srgbClr val="0070C0"/>
              </a:solidFill>
              <a:latin typeface="黑体" panose="02010609060101010101" charset="-122"/>
              <a:ea typeface="黑体" panose="02010609060101010101" charset="-122"/>
              <a:cs typeface="+mn-ea"/>
              <a:sym typeface="黑体" panose="02010609060101010101" charset="-122"/>
            </a:endParaRPr>
          </a:p>
        </p:txBody>
      </p:sp>
    </p:spTree>
  </p:cSld>
  <p:clrMapOvr>
    <a:masterClrMapping/>
  </p:clrMapOvr>
  <p:transition spd="med">
    <p:newsflash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194" y="1090570"/>
            <a:ext cx="10870565" cy="4882876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3007215" cy="503984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三</a:t>
            </a:r>
            <a:r>
              <a:rPr sz="28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</a:t>
            </a:r>
            <a:r>
              <a:rPr lang="zh-CN" altLang="en-US" sz="28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肘</a:t>
            </a:r>
            <a:r>
              <a:rPr lang="zh-CN" altLang="en-US" sz="28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关节脱位</a:t>
            </a:r>
            <a:endParaRPr sz="2800" b="1" spc="388" dirty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6" name="文本占位符 227332"/>
          <p:cNvSpPr txBox="1">
            <a:spLocks noChangeArrowheads="1"/>
          </p:cNvSpPr>
          <p:nvPr/>
        </p:nvSpPr>
        <p:spPr>
          <a:xfrm>
            <a:off x="1735014" y="1825531"/>
            <a:ext cx="9096214" cy="4754563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30000"/>
              </a:lnSpc>
              <a:buNone/>
            </a:pPr>
            <a:r>
              <a:rPr lang="en-US" altLang="zh-CN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1.</a:t>
            </a: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较常见的关节脱位。外伤是导致肘关节脱位的主要原因。</a:t>
            </a:r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indent="0" algn="just">
              <a:lnSpc>
                <a:spcPct val="130000"/>
              </a:lnSpc>
              <a:buNone/>
            </a:pPr>
            <a:r>
              <a:rPr lang="en-US" altLang="zh-CN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2.</a:t>
            </a: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诊断：有外伤史，不敢活动肘部，肘关节弹性固定。尺骨鹰嘴隆起、空虚感，肘后三角关系异常。</a:t>
            </a:r>
            <a:r>
              <a:rPr lang="en-US" altLang="zh-CN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X</a:t>
            </a: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线检查可明确脱位情况和是否合并骨折。</a:t>
            </a:r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indent="0" algn="just">
              <a:lnSpc>
                <a:spcPct val="130000"/>
              </a:lnSpc>
              <a:buNone/>
            </a:pPr>
            <a:r>
              <a:rPr lang="en-US" altLang="zh-CN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3.</a:t>
            </a: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治疗</a:t>
            </a:r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indent="0" algn="just">
              <a:lnSpc>
                <a:spcPct val="130000"/>
              </a:lnSpc>
              <a:buNone/>
            </a:pP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（</a:t>
            </a:r>
            <a:r>
              <a:rPr lang="en-US" altLang="zh-CN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1</a:t>
            </a: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）手法复位：肘关节内麻痹或臂丛麻痹后手法复位。</a:t>
            </a:r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indent="0" algn="just">
              <a:lnSpc>
                <a:spcPct val="130000"/>
              </a:lnSpc>
              <a:buNone/>
            </a:pP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（</a:t>
            </a:r>
            <a:r>
              <a:rPr lang="en-US" altLang="zh-CN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2</a:t>
            </a: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）固定：用手臂石膏托将肘关节屈曲</a:t>
            </a:r>
            <a:r>
              <a:rPr lang="en-US" altLang="zh-CN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90°</a:t>
            </a: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位固定，再用三角巾悬吊胸前</a:t>
            </a:r>
            <a:r>
              <a:rPr lang="en-US" altLang="zh-CN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2</a:t>
            </a: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～</a:t>
            </a:r>
            <a:r>
              <a:rPr lang="en-US" altLang="zh-CN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3</a:t>
            </a: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周。</a:t>
            </a:r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indent="0" algn="just">
              <a:lnSpc>
                <a:spcPct val="130000"/>
              </a:lnSpc>
              <a:buNone/>
            </a:pPr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indent="0" algn="just">
              <a:lnSpc>
                <a:spcPct val="150000"/>
              </a:lnSpc>
              <a:buNone/>
            </a:pPr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indent="0" algn="just">
              <a:lnSpc>
                <a:spcPct val="150000"/>
              </a:lnSpc>
              <a:buNone/>
            </a:pPr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indent="0" algn="just">
              <a:lnSpc>
                <a:spcPct val="150000"/>
              </a:lnSpc>
              <a:buNone/>
            </a:pPr>
            <a:endParaRPr lang="en-US" altLang="zh-CN" sz="1800" dirty="0"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  <p:transition spd="slow">
    <p:randomBar dir="vert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194" y="1090570"/>
            <a:ext cx="10870565" cy="4882876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3416045" cy="503984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四</a:t>
            </a:r>
            <a:r>
              <a:rPr sz="28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</a:t>
            </a:r>
            <a:r>
              <a:rPr lang="zh-CN" altLang="en-US" sz="28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桡骨头半</a:t>
            </a:r>
            <a:r>
              <a:rPr lang="zh-CN" altLang="en-US" sz="28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脱位</a:t>
            </a:r>
            <a:endParaRPr sz="2800" b="1" spc="388" dirty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6" name="文本占位符 227332"/>
          <p:cNvSpPr txBox="1">
            <a:spLocks noChangeArrowheads="1"/>
          </p:cNvSpPr>
          <p:nvPr/>
        </p:nvSpPr>
        <p:spPr>
          <a:xfrm>
            <a:off x="1735014" y="1825531"/>
            <a:ext cx="9096214" cy="4754563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30000"/>
              </a:lnSpc>
              <a:buNone/>
            </a:pPr>
            <a:r>
              <a:rPr lang="en-US" altLang="zh-CN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1.</a:t>
            </a: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常见于</a:t>
            </a:r>
            <a:r>
              <a:rPr lang="en-US" altLang="zh-CN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5</a:t>
            </a: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岁以下的小儿，多因前臂被猛力牵拉所致</a:t>
            </a:r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indent="0" algn="just">
              <a:lnSpc>
                <a:spcPct val="130000"/>
              </a:lnSpc>
              <a:buNone/>
            </a:pPr>
            <a:r>
              <a:rPr lang="en-US" altLang="zh-CN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2.</a:t>
            </a: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诊断：上肢上举牵拉史，患儿哭闹不止或诉肘部疼痛，肘关节轻度屈曲，桡骨头处有明显压痛。</a:t>
            </a:r>
            <a:r>
              <a:rPr lang="en-US" altLang="zh-CN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X</a:t>
            </a: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线检查无异常所见。</a:t>
            </a:r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indent="0" algn="just">
              <a:lnSpc>
                <a:spcPct val="130000"/>
              </a:lnSpc>
              <a:buNone/>
            </a:pPr>
            <a:r>
              <a:rPr lang="en-US" altLang="zh-CN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3.</a:t>
            </a: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治疗：手法复位。复位成功的标志是可有轻微的弹响声，肘关节旋转、屈伸活动正常。</a:t>
            </a:r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indent="0" algn="just">
              <a:lnSpc>
                <a:spcPct val="130000"/>
              </a:lnSpc>
              <a:buNone/>
            </a:pPr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indent="0" algn="just">
              <a:lnSpc>
                <a:spcPct val="150000"/>
              </a:lnSpc>
              <a:buNone/>
            </a:pPr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indent="0" algn="just">
              <a:lnSpc>
                <a:spcPct val="150000"/>
              </a:lnSpc>
              <a:buNone/>
            </a:pPr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indent="0" algn="just">
              <a:lnSpc>
                <a:spcPct val="150000"/>
              </a:lnSpc>
              <a:buNone/>
            </a:pPr>
            <a:endParaRPr lang="en-US" altLang="zh-CN" sz="1800" dirty="0"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  <p:transition spd="slow">
    <p:randomBar dir="vert"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194" y="1090570"/>
            <a:ext cx="10870565" cy="4882876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3007215" cy="503984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四</a:t>
            </a:r>
            <a:r>
              <a:rPr sz="28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</a:t>
            </a:r>
            <a:r>
              <a:rPr lang="zh-CN" altLang="en-US" sz="28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髋关节</a:t>
            </a:r>
            <a:r>
              <a:rPr lang="zh-CN" altLang="en-US" sz="28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脱位</a:t>
            </a:r>
            <a:endParaRPr sz="2800" b="1" spc="388" dirty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6" name="文本占位符 227332"/>
          <p:cNvSpPr txBox="1">
            <a:spLocks noChangeArrowheads="1"/>
          </p:cNvSpPr>
          <p:nvPr/>
        </p:nvSpPr>
        <p:spPr>
          <a:xfrm>
            <a:off x="1735014" y="1825531"/>
            <a:ext cx="9096214" cy="4754563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buNone/>
            </a:pPr>
            <a:r>
              <a:rPr lang="en-US" altLang="zh-CN" sz="1800" b="1" dirty="0">
                <a:solidFill>
                  <a:srgbClr val="2E75B6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1.</a:t>
            </a:r>
            <a:r>
              <a:rPr lang="zh-CN" altLang="en-US" sz="1800" b="1" dirty="0">
                <a:solidFill>
                  <a:srgbClr val="2E75B6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分类：</a:t>
            </a:r>
            <a:endParaRPr lang="zh-CN" altLang="en-US" sz="1800" b="1" dirty="0">
              <a:solidFill>
                <a:srgbClr val="2E75B6"/>
              </a:solidFill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indent="0" algn="just">
              <a:lnSpc>
                <a:spcPct val="130000"/>
              </a:lnSpc>
              <a:buNone/>
            </a:pP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①后脱位：肱骨头位于髂坐线的后方</a:t>
            </a:r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indent="0" algn="just">
              <a:lnSpc>
                <a:spcPct val="130000"/>
              </a:lnSpc>
              <a:buNone/>
            </a:pP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②前脱位：肱骨头位于髂坐线的前方</a:t>
            </a:r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indent="0" algn="just">
              <a:lnSpc>
                <a:spcPct val="130000"/>
              </a:lnSpc>
              <a:buNone/>
            </a:pP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③中心脱位：肱骨头向髋臼底部脱位，冲破髋臼底部或经髋臼底部进入盆腔。</a:t>
            </a:r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indent="0" algn="just">
              <a:lnSpc>
                <a:spcPct val="150000"/>
              </a:lnSpc>
              <a:buNone/>
            </a:pPr>
            <a:r>
              <a:rPr lang="en-US" altLang="zh-CN" sz="1800" b="1" dirty="0">
                <a:solidFill>
                  <a:srgbClr val="2E75B6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2.</a:t>
            </a:r>
            <a:r>
              <a:rPr lang="zh-CN" altLang="en-US" sz="1800" b="1" dirty="0">
                <a:solidFill>
                  <a:srgbClr val="2E75B6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诊断要点：</a:t>
            </a:r>
            <a:endParaRPr lang="zh-CN" altLang="en-US" sz="1800" b="1" dirty="0">
              <a:solidFill>
                <a:srgbClr val="2E75B6"/>
              </a:solidFill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indent="0" algn="just">
              <a:lnSpc>
                <a:spcPct val="130000"/>
              </a:lnSpc>
              <a:buNone/>
            </a:pP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（</a:t>
            </a:r>
            <a:r>
              <a:rPr lang="en-US" altLang="zh-CN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1</a:t>
            </a: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）髋关节后脱位：髋关节疼痛，关节不能活动，患肢短缩、髋关节屈曲、内收、内旋畸形。</a:t>
            </a:r>
            <a:r>
              <a:rPr lang="en-US" altLang="zh-CN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X</a:t>
            </a: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线可了解脱位情况及有否合并骨折。</a:t>
            </a:r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indent="0" algn="just">
              <a:lnSpc>
                <a:spcPct val="130000"/>
              </a:lnSpc>
              <a:buNone/>
            </a:pPr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indent="0" algn="just">
              <a:lnSpc>
                <a:spcPct val="150000"/>
              </a:lnSpc>
              <a:buNone/>
            </a:pPr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indent="0" algn="just">
              <a:lnSpc>
                <a:spcPct val="150000"/>
              </a:lnSpc>
              <a:buNone/>
            </a:pPr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indent="0" algn="just">
              <a:lnSpc>
                <a:spcPct val="150000"/>
              </a:lnSpc>
              <a:buNone/>
            </a:pPr>
            <a:endParaRPr lang="en-US" altLang="zh-CN" sz="1800" dirty="0"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  <p:transition spd="slow">
    <p:randomBar dir="vert"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194" y="1090570"/>
            <a:ext cx="10870565" cy="4882876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3007215" cy="503984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四</a:t>
            </a:r>
            <a:r>
              <a:rPr sz="28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</a:t>
            </a:r>
            <a:r>
              <a:rPr lang="zh-CN" altLang="en-US" sz="28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髋关节</a:t>
            </a:r>
            <a:r>
              <a:rPr lang="zh-CN" altLang="en-US" sz="28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脱位</a:t>
            </a:r>
            <a:endParaRPr sz="2800" b="1" spc="388" dirty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6" name="文本占位符 227332"/>
          <p:cNvSpPr txBox="1">
            <a:spLocks noChangeArrowheads="1"/>
          </p:cNvSpPr>
          <p:nvPr/>
        </p:nvSpPr>
        <p:spPr>
          <a:xfrm>
            <a:off x="1735014" y="1825531"/>
            <a:ext cx="9096214" cy="4754563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30000"/>
              </a:lnSpc>
              <a:buNone/>
            </a:pP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（</a:t>
            </a:r>
            <a:r>
              <a:rPr lang="en-US" altLang="zh-CN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2</a:t>
            </a: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）髋关节前脱位：患肢外展、外旋、屈曲畸形</a:t>
            </a:r>
            <a:r>
              <a:rPr lang="en-US" altLang="zh-CN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:</a:t>
            </a: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髋关节疼痛明、关节不能活动，腹股沟部肿胀，可触及脱出的股骨头。</a:t>
            </a:r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indent="0" algn="just">
              <a:lnSpc>
                <a:spcPct val="130000"/>
              </a:lnSpc>
              <a:buNone/>
            </a:pP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（</a:t>
            </a:r>
            <a:r>
              <a:rPr lang="en-US" altLang="zh-CN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3</a:t>
            </a: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）髋关节中心脱位：髋关节疼痛、肿胀，关节活动障碍。大腿上段外侧常有血肿，肢体短缩，合并腹部脏器损伤内出血可导致失血性休克。</a:t>
            </a:r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indent="0" algn="just">
              <a:lnSpc>
                <a:spcPct val="130000"/>
              </a:lnSpc>
              <a:buNone/>
            </a:pPr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indent="0" algn="just">
              <a:lnSpc>
                <a:spcPct val="150000"/>
              </a:lnSpc>
              <a:buNone/>
            </a:pPr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indent="0" algn="just">
              <a:lnSpc>
                <a:spcPct val="150000"/>
              </a:lnSpc>
              <a:buNone/>
            </a:pPr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indent="0" algn="just">
              <a:lnSpc>
                <a:spcPct val="150000"/>
              </a:lnSpc>
              <a:buNone/>
            </a:pPr>
            <a:endParaRPr lang="en-US" altLang="zh-CN" sz="1800" dirty="0"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  <p:transition spd="slow">
    <p:randomBar dir="vert"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194" y="1090570"/>
            <a:ext cx="10870565" cy="4882876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3007215" cy="503984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四</a:t>
            </a:r>
            <a:r>
              <a:rPr sz="28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</a:t>
            </a:r>
            <a:r>
              <a:rPr lang="zh-CN" altLang="en-US" sz="28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髋关节</a:t>
            </a:r>
            <a:r>
              <a:rPr lang="zh-CN" altLang="en-US" sz="28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脱位</a:t>
            </a:r>
            <a:endParaRPr sz="2800" b="1" spc="388" dirty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6" name="文本占位符 227332"/>
          <p:cNvSpPr txBox="1">
            <a:spLocks noChangeArrowheads="1"/>
          </p:cNvSpPr>
          <p:nvPr/>
        </p:nvSpPr>
        <p:spPr>
          <a:xfrm>
            <a:off x="1609180" y="1218883"/>
            <a:ext cx="9096214" cy="4754563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buNone/>
            </a:pPr>
            <a:r>
              <a:rPr lang="en-US" altLang="zh-CN" sz="1800" b="1" dirty="0">
                <a:solidFill>
                  <a:srgbClr val="2E75B6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3.</a:t>
            </a:r>
            <a:r>
              <a:rPr lang="zh-CN" altLang="en-US" sz="1800" b="1" dirty="0">
                <a:solidFill>
                  <a:srgbClr val="2E75B6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治疗：</a:t>
            </a:r>
            <a:endParaRPr lang="zh-CN" altLang="en-US" sz="1800" b="1" dirty="0">
              <a:solidFill>
                <a:srgbClr val="2E75B6"/>
              </a:solidFill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indent="0" algn="just">
              <a:lnSpc>
                <a:spcPct val="130000"/>
              </a:lnSpc>
              <a:buNone/>
            </a:pP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（一）髋关节后脱位</a:t>
            </a:r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indent="0" algn="just">
              <a:lnSpc>
                <a:spcPct val="130000"/>
              </a:lnSpc>
              <a:buNone/>
            </a:pP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（</a:t>
            </a:r>
            <a:r>
              <a:rPr lang="en-US" altLang="zh-CN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1</a:t>
            </a: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）复位：复位越早越好，超过</a:t>
            </a:r>
            <a:r>
              <a:rPr lang="en-US" altLang="zh-CN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48</a:t>
            </a: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小时并发症也将增多。复位时在椎管内麻醉或全身麻醉下进行。</a:t>
            </a:r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indent="0" algn="just">
              <a:lnSpc>
                <a:spcPct val="130000"/>
              </a:lnSpc>
              <a:buNone/>
            </a:pP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（</a:t>
            </a:r>
            <a:r>
              <a:rPr lang="en-US" altLang="zh-CN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2</a:t>
            </a: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）固定：复位后皮牵引或穿矫形鞋将下肢固定在伸直外展</a:t>
            </a:r>
            <a:r>
              <a:rPr lang="en-US" altLang="zh-CN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2</a:t>
            </a: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～</a:t>
            </a:r>
            <a:r>
              <a:rPr lang="en-US" altLang="zh-CN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3</a:t>
            </a: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周。</a:t>
            </a:r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indent="0" algn="just">
              <a:lnSpc>
                <a:spcPct val="130000"/>
              </a:lnSpc>
              <a:buNone/>
            </a:pP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（二）髋关节前脱位</a:t>
            </a:r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indent="0" algn="just">
              <a:lnSpc>
                <a:spcPct val="130000"/>
              </a:lnSpc>
              <a:buNone/>
            </a:pP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在椎管内麻醉或全身麻醉下使用提拉法手法复位。</a:t>
            </a:r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indent="0" algn="just">
              <a:lnSpc>
                <a:spcPct val="130000"/>
              </a:lnSpc>
              <a:buNone/>
            </a:pP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（三）髋关节中心脱位</a:t>
            </a:r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indent="0" algn="just">
              <a:lnSpc>
                <a:spcPct val="130000"/>
              </a:lnSpc>
              <a:buNone/>
            </a:pP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轻者皮牵引，卧床</a:t>
            </a:r>
            <a:r>
              <a:rPr lang="en-US" altLang="zh-CN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10</a:t>
            </a: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～</a:t>
            </a:r>
            <a:r>
              <a:rPr lang="en-US" altLang="zh-CN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12</a:t>
            </a: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周；股骨头内移者用骨牵引复位；股骨头不能复位者及髋臼骨折复位不良者内固定。</a:t>
            </a:r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indent="0" algn="just">
              <a:lnSpc>
                <a:spcPct val="130000"/>
              </a:lnSpc>
              <a:buNone/>
            </a:pPr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indent="0" algn="just">
              <a:lnSpc>
                <a:spcPct val="150000"/>
              </a:lnSpc>
              <a:buNone/>
            </a:pPr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indent="0" algn="just">
              <a:lnSpc>
                <a:spcPct val="150000"/>
              </a:lnSpc>
              <a:buNone/>
            </a:pPr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indent="0" algn="just">
              <a:lnSpc>
                <a:spcPct val="150000"/>
              </a:lnSpc>
              <a:buNone/>
            </a:pPr>
            <a:endParaRPr lang="en-US" altLang="zh-CN" sz="1800" dirty="0"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  <p:transition spd="slow">
    <p:randomBar dir="vert"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 b="-2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2385695" y="2120265"/>
            <a:ext cx="627888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72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谢谢观看</a:t>
            </a:r>
            <a:endParaRPr lang="zh-CN" altLang="en-US" sz="7200" b="1">
              <a:solidFill>
                <a:schemeClr val="bg1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3987165" y="4099560"/>
            <a:ext cx="2689860" cy="566420"/>
            <a:chOff x="8046" y="6890"/>
            <a:chExt cx="3107" cy="892"/>
          </a:xfrm>
        </p:grpSpPr>
        <p:sp>
          <p:nvSpPr>
            <p:cNvPr id="4" name="圆角矩形 3"/>
            <p:cNvSpPr/>
            <p:nvPr/>
          </p:nvSpPr>
          <p:spPr>
            <a:xfrm>
              <a:off x="8046" y="6890"/>
              <a:ext cx="3107" cy="892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黑体" panose="02010609060101010101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8124" y="7004"/>
              <a:ext cx="295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rPr>
                <a:t>中南大学出版社</a:t>
              </a:r>
              <a:endParaRPr lang="zh-CN" altLang="en-US" sz="2400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endParaRPr>
            </a:p>
          </p:txBody>
        </p:sp>
      </p:grpSp>
    </p:spTree>
  </p:cSld>
  <p:clrMapOvr>
    <a:masterClrMapping/>
  </p:clrMapOvr>
  <p:transition spd="slow">
    <p:cover dir="d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9"/>
          <p:cNvSpPr/>
          <p:nvPr/>
        </p:nvSpPr>
        <p:spPr bwMode="auto">
          <a:xfrm>
            <a:off x="301837" y="1193801"/>
            <a:ext cx="11654367" cy="736600"/>
          </a:xfrm>
          <a:custGeom>
            <a:avLst/>
            <a:gdLst>
              <a:gd name="T0" fmla="*/ 2 w 4909"/>
              <a:gd name="T1" fmla="*/ 0 h 310"/>
              <a:gd name="T2" fmla="*/ 609 w 4909"/>
              <a:gd name="T3" fmla="*/ 115 h 310"/>
              <a:gd name="T4" fmla="*/ 1222 w 4909"/>
              <a:gd name="T5" fmla="*/ 195 h 310"/>
              <a:gd name="T6" fmla="*/ 1838 w 4909"/>
              <a:gd name="T7" fmla="*/ 245 h 310"/>
              <a:gd name="T8" fmla="*/ 2456 w 4909"/>
              <a:gd name="T9" fmla="*/ 264 h 310"/>
              <a:gd name="T10" fmla="*/ 3073 w 4909"/>
              <a:gd name="T11" fmla="*/ 252 h 310"/>
              <a:gd name="T12" fmla="*/ 3382 w 4909"/>
              <a:gd name="T13" fmla="*/ 233 h 310"/>
              <a:gd name="T14" fmla="*/ 3535 w 4909"/>
              <a:gd name="T15" fmla="*/ 220 h 310"/>
              <a:gd name="T16" fmla="*/ 3689 w 4909"/>
              <a:gd name="T17" fmla="*/ 205 h 310"/>
              <a:gd name="T18" fmla="*/ 3996 w 4909"/>
              <a:gd name="T19" fmla="*/ 168 h 310"/>
              <a:gd name="T20" fmla="*/ 4302 w 4909"/>
              <a:gd name="T21" fmla="*/ 122 h 310"/>
              <a:gd name="T22" fmla="*/ 4606 w 4909"/>
              <a:gd name="T23" fmla="*/ 66 h 310"/>
              <a:gd name="T24" fmla="*/ 4757 w 4909"/>
              <a:gd name="T25" fmla="*/ 34 h 310"/>
              <a:gd name="T26" fmla="*/ 4908 w 4909"/>
              <a:gd name="T27" fmla="*/ 0 h 310"/>
              <a:gd name="T28" fmla="*/ 4909 w 4909"/>
              <a:gd name="T29" fmla="*/ 6 h 310"/>
              <a:gd name="T30" fmla="*/ 4760 w 4909"/>
              <a:gd name="T31" fmla="*/ 46 h 310"/>
              <a:gd name="T32" fmla="*/ 4609 w 4909"/>
              <a:gd name="T33" fmla="*/ 82 h 310"/>
              <a:gd name="T34" fmla="*/ 4306 w 4909"/>
              <a:gd name="T35" fmla="*/ 146 h 310"/>
              <a:gd name="T36" fmla="*/ 4001 w 4909"/>
              <a:gd name="T37" fmla="*/ 199 h 310"/>
              <a:gd name="T38" fmla="*/ 3693 w 4909"/>
              <a:gd name="T39" fmla="*/ 241 h 310"/>
              <a:gd name="T40" fmla="*/ 3075 w 4909"/>
              <a:gd name="T41" fmla="*/ 294 h 310"/>
              <a:gd name="T42" fmla="*/ 2455 w 4909"/>
              <a:gd name="T43" fmla="*/ 309 h 310"/>
              <a:gd name="T44" fmla="*/ 1836 w 4909"/>
              <a:gd name="T45" fmla="*/ 288 h 310"/>
              <a:gd name="T46" fmla="*/ 1218 w 4909"/>
              <a:gd name="T47" fmla="*/ 231 h 310"/>
              <a:gd name="T48" fmla="*/ 605 w 4909"/>
              <a:gd name="T49" fmla="*/ 140 h 310"/>
              <a:gd name="T50" fmla="*/ 301 w 4909"/>
              <a:gd name="T51" fmla="*/ 79 h 310"/>
              <a:gd name="T52" fmla="*/ 150 w 4909"/>
              <a:gd name="T53" fmla="*/ 45 h 310"/>
              <a:gd name="T54" fmla="*/ 0 w 4909"/>
              <a:gd name="T55" fmla="*/ 6 h 310"/>
              <a:gd name="T56" fmla="*/ 2 w 4909"/>
              <a:gd name="T57" fmla="*/ 0 h 3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4909" h="310">
                <a:moveTo>
                  <a:pt x="2" y="0"/>
                </a:moveTo>
                <a:cubicBezTo>
                  <a:pt x="203" y="46"/>
                  <a:pt x="406" y="83"/>
                  <a:pt x="609" y="115"/>
                </a:cubicBezTo>
                <a:cubicBezTo>
                  <a:pt x="813" y="147"/>
                  <a:pt x="1017" y="173"/>
                  <a:pt x="1222" y="195"/>
                </a:cubicBezTo>
                <a:cubicBezTo>
                  <a:pt x="1427" y="217"/>
                  <a:pt x="1633" y="234"/>
                  <a:pt x="1838" y="245"/>
                </a:cubicBezTo>
                <a:cubicBezTo>
                  <a:pt x="2044" y="257"/>
                  <a:pt x="2250" y="264"/>
                  <a:pt x="2456" y="264"/>
                </a:cubicBezTo>
                <a:cubicBezTo>
                  <a:pt x="2662" y="266"/>
                  <a:pt x="2868" y="262"/>
                  <a:pt x="3073" y="252"/>
                </a:cubicBezTo>
                <a:cubicBezTo>
                  <a:pt x="3176" y="247"/>
                  <a:pt x="3279" y="241"/>
                  <a:pt x="3382" y="233"/>
                </a:cubicBezTo>
                <a:cubicBezTo>
                  <a:pt x="3433" y="229"/>
                  <a:pt x="3484" y="225"/>
                  <a:pt x="3535" y="220"/>
                </a:cubicBezTo>
                <a:cubicBezTo>
                  <a:pt x="3587" y="215"/>
                  <a:pt x="3638" y="210"/>
                  <a:pt x="3689" y="205"/>
                </a:cubicBezTo>
                <a:cubicBezTo>
                  <a:pt x="3792" y="194"/>
                  <a:pt x="3894" y="182"/>
                  <a:pt x="3996" y="168"/>
                </a:cubicBezTo>
                <a:cubicBezTo>
                  <a:pt x="4098" y="154"/>
                  <a:pt x="4200" y="139"/>
                  <a:pt x="4302" y="122"/>
                </a:cubicBezTo>
                <a:cubicBezTo>
                  <a:pt x="4403" y="105"/>
                  <a:pt x="4505" y="86"/>
                  <a:pt x="4606" y="66"/>
                </a:cubicBezTo>
                <a:cubicBezTo>
                  <a:pt x="4656" y="56"/>
                  <a:pt x="4707" y="45"/>
                  <a:pt x="4757" y="34"/>
                </a:cubicBezTo>
                <a:cubicBezTo>
                  <a:pt x="4807" y="23"/>
                  <a:pt x="4858" y="12"/>
                  <a:pt x="4908" y="0"/>
                </a:cubicBezTo>
                <a:cubicBezTo>
                  <a:pt x="4909" y="6"/>
                  <a:pt x="4909" y="6"/>
                  <a:pt x="4909" y="6"/>
                </a:cubicBezTo>
                <a:cubicBezTo>
                  <a:pt x="4860" y="20"/>
                  <a:pt x="4810" y="33"/>
                  <a:pt x="4760" y="46"/>
                </a:cubicBezTo>
                <a:cubicBezTo>
                  <a:pt x="4710" y="58"/>
                  <a:pt x="4659" y="70"/>
                  <a:pt x="4609" y="82"/>
                </a:cubicBezTo>
                <a:cubicBezTo>
                  <a:pt x="4508" y="105"/>
                  <a:pt x="4407" y="127"/>
                  <a:pt x="4306" y="146"/>
                </a:cubicBezTo>
                <a:cubicBezTo>
                  <a:pt x="4204" y="166"/>
                  <a:pt x="4103" y="183"/>
                  <a:pt x="4001" y="199"/>
                </a:cubicBezTo>
                <a:cubicBezTo>
                  <a:pt x="3898" y="215"/>
                  <a:pt x="3796" y="229"/>
                  <a:pt x="3693" y="241"/>
                </a:cubicBezTo>
                <a:cubicBezTo>
                  <a:pt x="3488" y="266"/>
                  <a:pt x="3282" y="283"/>
                  <a:pt x="3075" y="294"/>
                </a:cubicBezTo>
                <a:cubicBezTo>
                  <a:pt x="2869" y="305"/>
                  <a:pt x="2662" y="310"/>
                  <a:pt x="2455" y="309"/>
                </a:cubicBezTo>
                <a:cubicBezTo>
                  <a:pt x="2249" y="308"/>
                  <a:pt x="2042" y="301"/>
                  <a:pt x="1836" y="288"/>
                </a:cubicBezTo>
                <a:cubicBezTo>
                  <a:pt x="1629" y="274"/>
                  <a:pt x="1423" y="256"/>
                  <a:pt x="1218" y="231"/>
                </a:cubicBezTo>
                <a:cubicBezTo>
                  <a:pt x="1013" y="207"/>
                  <a:pt x="809" y="176"/>
                  <a:pt x="605" y="140"/>
                </a:cubicBezTo>
                <a:cubicBezTo>
                  <a:pt x="504" y="121"/>
                  <a:pt x="402" y="101"/>
                  <a:pt x="301" y="79"/>
                </a:cubicBezTo>
                <a:cubicBezTo>
                  <a:pt x="251" y="68"/>
                  <a:pt x="200" y="57"/>
                  <a:pt x="150" y="45"/>
                </a:cubicBezTo>
                <a:cubicBezTo>
                  <a:pt x="100" y="33"/>
                  <a:pt x="50" y="20"/>
                  <a:pt x="0" y="6"/>
                </a:cubicBezTo>
                <a:lnTo>
                  <a:pt x="2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+mn-ea"/>
              <a:sym typeface="+mn-lt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2156460" y="1392555"/>
            <a:ext cx="1652905" cy="2454910"/>
            <a:chOff x="3345" y="2143"/>
            <a:chExt cx="2603" cy="3866"/>
          </a:xfrm>
        </p:grpSpPr>
        <p:sp>
          <p:nvSpPr>
            <p:cNvPr id="15" name="Freeform 7"/>
            <p:cNvSpPr>
              <a:spLocks noEditPoints="1"/>
            </p:cNvSpPr>
            <p:nvPr/>
          </p:nvSpPr>
          <p:spPr bwMode="auto">
            <a:xfrm>
              <a:off x="3345" y="3029"/>
              <a:ext cx="2603" cy="2980"/>
            </a:xfrm>
            <a:custGeom>
              <a:avLst/>
              <a:gdLst>
                <a:gd name="T0" fmla="*/ 123 w 696"/>
                <a:gd name="T1" fmla="*/ 224 h 796"/>
                <a:gd name="T2" fmla="*/ 123 w 696"/>
                <a:gd name="T3" fmla="*/ 673 h 796"/>
                <a:gd name="T4" fmla="*/ 572 w 696"/>
                <a:gd name="T5" fmla="*/ 673 h 796"/>
                <a:gd name="T6" fmla="*/ 572 w 696"/>
                <a:gd name="T7" fmla="*/ 224 h 796"/>
                <a:gd name="T8" fmla="*/ 348 w 696"/>
                <a:gd name="T9" fmla="*/ 0 h 796"/>
                <a:gd name="T10" fmla="*/ 123 w 696"/>
                <a:gd name="T11" fmla="*/ 224 h 796"/>
                <a:gd name="T12" fmla="*/ 361 w 696"/>
                <a:gd name="T13" fmla="*/ 101 h 796"/>
                <a:gd name="T14" fmla="*/ 328 w 696"/>
                <a:gd name="T15" fmla="*/ 101 h 796"/>
                <a:gd name="T16" fmla="*/ 328 w 696"/>
                <a:gd name="T17" fmla="*/ 67 h 796"/>
                <a:gd name="T18" fmla="*/ 361 w 696"/>
                <a:gd name="T19" fmla="*/ 67 h 796"/>
                <a:gd name="T20" fmla="*/ 361 w 696"/>
                <a:gd name="T21" fmla="*/ 101 h 7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6" h="796">
                  <a:moveTo>
                    <a:pt x="123" y="224"/>
                  </a:moveTo>
                  <a:cubicBezTo>
                    <a:pt x="0" y="348"/>
                    <a:pt x="0" y="549"/>
                    <a:pt x="123" y="673"/>
                  </a:cubicBezTo>
                  <a:cubicBezTo>
                    <a:pt x="247" y="796"/>
                    <a:pt x="448" y="796"/>
                    <a:pt x="572" y="673"/>
                  </a:cubicBezTo>
                  <a:cubicBezTo>
                    <a:pt x="696" y="549"/>
                    <a:pt x="696" y="348"/>
                    <a:pt x="572" y="224"/>
                  </a:cubicBezTo>
                  <a:cubicBezTo>
                    <a:pt x="348" y="0"/>
                    <a:pt x="348" y="0"/>
                    <a:pt x="348" y="0"/>
                  </a:cubicBezTo>
                  <a:lnTo>
                    <a:pt x="123" y="224"/>
                  </a:lnTo>
                  <a:close/>
                  <a:moveTo>
                    <a:pt x="361" y="101"/>
                  </a:moveTo>
                  <a:cubicBezTo>
                    <a:pt x="352" y="110"/>
                    <a:pt x="337" y="110"/>
                    <a:pt x="328" y="101"/>
                  </a:cubicBezTo>
                  <a:cubicBezTo>
                    <a:pt x="318" y="92"/>
                    <a:pt x="318" y="76"/>
                    <a:pt x="328" y="67"/>
                  </a:cubicBezTo>
                  <a:cubicBezTo>
                    <a:pt x="337" y="58"/>
                    <a:pt x="352" y="58"/>
                    <a:pt x="361" y="67"/>
                  </a:cubicBezTo>
                  <a:cubicBezTo>
                    <a:pt x="371" y="76"/>
                    <a:pt x="371" y="92"/>
                    <a:pt x="361" y="101"/>
                  </a:cubicBezTo>
                  <a:close/>
                </a:path>
              </a:pathLst>
            </a:custGeom>
            <a:solidFill>
              <a:srgbClr val="5A84AF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endParaRPr>
            </a:p>
          </p:txBody>
        </p:sp>
        <p:sp>
          <p:nvSpPr>
            <p:cNvPr id="16" name="Freeform 10"/>
            <p:cNvSpPr/>
            <p:nvPr/>
          </p:nvSpPr>
          <p:spPr bwMode="auto">
            <a:xfrm>
              <a:off x="4295" y="2143"/>
              <a:ext cx="703" cy="1313"/>
            </a:xfrm>
            <a:custGeom>
              <a:avLst/>
              <a:gdLst>
                <a:gd name="T0" fmla="*/ 107 w 188"/>
                <a:gd name="T1" fmla="*/ 336 h 351"/>
                <a:gd name="T2" fmla="*/ 179 w 188"/>
                <a:gd name="T3" fmla="*/ 161 h 351"/>
                <a:gd name="T4" fmla="*/ 129 w 188"/>
                <a:gd name="T5" fmla="*/ 20 h 351"/>
                <a:gd name="T6" fmla="*/ 10 w 188"/>
                <a:gd name="T7" fmla="*/ 91 h 351"/>
                <a:gd name="T8" fmla="*/ 61 w 188"/>
                <a:gd name="T9" fmla="*/ 279 h 351"/>
                <a:gd name="T10" fmla="*/ 85 w 188"/>
                <a:gd name="T11" fmla="*/ 260 h 351"/>
                <a:gd name="T12" fmla="*/ 34 w 188"/>
                <a:gd name="T13" fmla="*/ 120 h 351"/>
                <a:gd name="T14" fmla="*/ 51 w 188"/>
                <a:gd name="T15" fmla="*/ 54 h 351"/>
                <a:gd name="T16" fmla="*/ 123 w 188"/>
                <a:gd name="T17" fmla="*/ 51 h 351"/>
                <a:gd name="T18" fmla="*/ 150 w 188"/>
                <a:gd name="T19" fmla="*/ 185 h 351"/>
                <a:gd name="T20" fmla="*/ 90 w 188"/>
                <a:gd name="T21" fmla="*/ 322 h 351"/>
                <a:gd name="T22" fmla="*/ 107 w 188"/>
                <a:gd name="T23" fmla="*/ 336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8" h="351">
                  <a:moveTo>
                    <a:pt x="107" y="336"/>
                  </a:moveTo>
                  <a:cubicBezTo>
                    <a:pt x="146" y="287"/>
                    <a:pt x="168" y="223"/>
                    <a:pt x="179" y="161"/>
                  </a:cubicBezTo>
                  <a:cubicBezTo>
                    <a:pt x="188" y="110"/>
                    <a:pt x="186" y="41"/>
                    <a:pt x="129" y="20"/>
                  </a:cubicBezTo>
                  <a:cubicBezTo>
                    <a:pt x="74" y="0"/>
                    <a:pt x="20" y="36"/>
                    <a:pt x="10" y="91"/>
                  </a:cubicBezTo>
                  <a:cubicBezTo>
                    <a:pt x="0" y="151"/>
                    <a:pt x="26" y="230"/>
                    <a:pt x="61" y="279"/>
                  </a:cubicBezTo>
                  <a:cubicBezTo>
                    <a:pt x="70" y="292"/>
                    <a:pt x="93" y="271"/>
                    <a:pt x="85" y="260"/>
                  </a:cubicBezTo>
                  <a:cubicBezTo>
                    <a:pt x="58" y="222"/>
                    <a:pt x="38" y="166"/>
                    <a:pt x="34" y="120"/>
                  </a:cubicBezTo>
                  <a:cubicBezTo>
                    <a:pt x="32" y="98"/>
                    <a:pt x="34" y="70"/>
                    <a:pt x="51" y="54"/>
                  </a:cubicBezTo>
                  <a:cubicBezTo>
                    <a:pt x="70" y="37"/>
                    <a:pt x="103" y="41"/>
                    <a:pt x="123" y="51"/>
                  </a:cubicBezTo>
                  <a:cubicBezTo>
                    <a:pt x="169" y="71"/>
                    <a:pt x="158" y="146"/>
                    <a:pt x="150" y="185"/>
                  </a:cubicBezTo>
                  <a:cubicBezTo>
                    <a:pt x="140" y="232"/>
                    <a:pt x="121" y="283"/>
                    <a:pt x="90" y="322"/>
                  </a:cubicBezTo>
                  <a:cubicBezTo>
                    <a:pt x="78" y="337"/>
                    <a:pt x="95" y="351"/>
                    <a:pt x="107" y="336"/>
                  </a:cubicBezTo>
                  <a:close/>
                </a:path>
              </a:pathLst>
            </a:custGeom>
            <a:solidFill>
              <a:srgbClr val="5A84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endParaRPr>
            </a:p>
          </p:txBody>
        </p:sp>
        <p:sp>
          <p:nvSpPr>
            <p:cNvPr id="2" name="矩形 1"/>
            <p:cNvSpPr/>
            <p:nvPr/>
          </p:nvSpPr>
          <p:spPr>
            <a:xfrm>
              <a:off x="3574" y="4253"/>
              <a:ext cx="2144" cy="5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dirty="0">
                  <a:ln>
                    <a:noFill/>
                    <a:prstDash val="solid"/>
                  </a:ln>
                  <a:solidFill>
                    <a:schemeClr val="bg1"/>
                  </a:solidFill>
                  <a:effectLst/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+mn-ea"/>
                </a:rPr>
                <a:t>知识目标</a:t>
              </a:r>
              <a:endParaRPr lang="zh-CN" altLang="en-US" dirty="0">
                <a:ln>
                  <a:noFill/>
                  <a:prstDash val="solid"/>
                </a:ln>
                <a:solidFill>
                  <a:schemeClr val="bg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5302250" y="1588770"/>
            <a:ext cx="1652905" cy="2499995"/>
            <a:chOff x="8299" y="2452"/>
            <a:chExt cx="2603" cy="3937"/>
          </a:xfrm>
          <a:solidFill>
            <a:srgbClr val="2E75B6"/>
          </a:solidFill>
        </p:grpSpPr>
        <p:sp>
          <p:nvSpPr>
            <p:cNvPr id="29" name="Freeform 8"/>
            <p:cNvSpPr>
              <a:spLocks noEditPoints="1"/>
            </p:cNvSpPr>
            <p:nvPr/>
          </p:nvSpPr>
          <p:spPr bwMode="auto">
            <a:xfrm>
              <a:off x="8299" y="3406"/>
              <a:ext cx="2603" cy="2983"/>
            </a:xfrm>
            <a:custGeom>
              <a:avLst/>
              <a:gdLst>
                <a:gd name="T0" fmla="*/ 572 w 696"/>
                <a:gd name="T1" fmla="*/ 225 h 797"/>
                <a:gd name="T2" fmla="*/ 572 w 696"/>
                <a:gd name="T3" fmla="*/ 673 h 797"/>
                <a:gd name="T4" fmla="*/ 123 w 696"/>
                <a:gd name="T5" fmla="*/ 673 h 797"/>
                <a:gd name="T6" fmla="*/ 123 w 696"/>
                <a:gd name="T7" fmla="*/ 225 h 797"/>
                <a:gd name="T8" fmla="*/ 348 w 696"/>
                <a:gd name="T9" fmla="*/ 0 h 797"/>
                <a:gd name="T10" fmla="*/ 572 w 696"/>
                <a:gd name="T11" fmla="*/ 225 h 797"/>
                <a:gd name="T12" fmla="*/ 334 w 696"/>
                <a:gd name="T13" fmla="*/ 101 h 797"/>
                <a:gd name="T14" fmla="*/ 368 w 696"/>
                <a:gd name="T15" fmla="*/ 101 h 797"/>
                <a:gd name="T16" fmla="*/ 368 w 696"/>
                <a:gd name="T17" fmla="*/ 68 h 797"/>
                <a:gd name="T18" fmla="*/ 334 w 696"/>
                <a:gd name="T19" fmla="*/ 68 h 797"/>
                <a:gd name="T20" fmla="*/ 334 w 696"/>
                <a:gd name="T21" fmla="*/ 101 h 7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6" h="797">
                  <a:moveTo>
                    <a:pt x="572" y="225"/>
                  </a:moveTo>
                  <a:cubicBezTo>
                    <a:pt x="696" y="348"/>
                    <a:pt x="696" y="549"/>
                    <a:pt x="572" y="673"/>
                  </a:cubicBezTo>
                  <a:cubicBezTo>
                    <a:pt x="448" y="797"/>
                    <a:pt x="247" y="797"/>
                    <a:pt x="123" y="673"/>
                  </a:cubicBezTo>
                  <a:cubicBezTo>
                    <a:pt x="0" y="549"/>
                    <a:pt x="0" y="348"/>
                    <a:pt x="123" y="225"/>
                  </a:cubicBezTo>
                  <a:cubicBezTo>
                    <a:pt x="348" y="0"/>
                    <a:pt x="348" y="0"/>
                    <a:pt x="348" y="0"/>
                  </a:cubicBezTo>
                  <a:lnTo>
                    <a:pt x="572" y="225"/>
                  </a:lnTo>
                  <a:close/>
                  <a:moveTo>
                    <a:pt x="334" y="101"/>
                  </a:moveTo>
                  <a:cubicBezTo>
                    <a:pt x="343" y="111"/>
                    <a:pt x="358" y="111"/>
                    <a:pt x="368" y="101"/>
                  </a:cubicBezTo>
                  <a:cubicBezTo>
                    <a:pt x="377" y="92"/>
                    <a:pt x="377" y="77"/>
                    <a:pt x="368" y="68"/>
                  </a:cubicBezTo>
                  <a:cubicBezTo>
                    <a:pt x="359" y="58"/>
                    <a:pt x="343" y="58"/>
                    <a:pt x="334" y="68"/>
                  </a:cubicBezTo>
                  <a:cubicBezTo>
                    <a:pt x="325" y="77"/>
                    <a:pt x="325" y="92"/>
                    <a:pt x="334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8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endParaRPr>
            </a:p>
          </p:txBody>
        </p:sp>
        <p:sp>
          <p:nvSpPr>
            <p:cNvPr id="30" name="Freeform 12"/>
            <p:cNvSpPr/>
            <p:nvPr/>
          </p:nvSpPr>
          <p:spPr bwMode="auto">
            <a:xfrm>
              <a:off x="9233" y="2452"/>
              <a:ext cx="707" cy="1317"/>
            </a:xfrm>
            <a:custGeom>
              <a:avLst/>
              <a:gdLst>
                <a:gd name="T0" fmla="*/ 108 w 189"/>
                <a:gd name="T1" fmla="*/ 335 h 351"/>
                <a:gd name="T2" fmla="*/ 180 w 189"/>
                <a:gd name="T3" fmla="*/ 161 h 351"/>
                <a:gd name="T4" fmla="*/ 129 w 189"/>
                <a:gd name="T5" fmla="*/ 19 h 351"/>
                <a:gd name="T6" fmla="*/ 11 w 189"/>
                <a:gd name="T7" fmla="*/ 90 h 351"/>
                <a:gd name="T8" fmla="*/ 56 w 189"/>
                <a:gd name="T9" fmla="*/ 269 h 351"/>
                <a:gd name="T10" fmla="*/ 80 w 189"/>
                <a:gd name="T11" fmla="*/ 250 h 351"/>
                <a:gd name="T12" fmla="*/ 35 w 189"/>
                <a:gd name="T13" fmla="*/ 119 h 351"/>
                <a:gd name="T14" fmla="*/ 52 w 189"/>
                <a:gd name="T15" fmla="*/ 54 h 351"/>
                <a:gd name="T16" fmla="*/ 124 w 189"/>
                <a:gd name="T17" fmla="*/ 50 h 351"/>
                <a:gd name="T18" fmla="*/ 151 w 189"/>
                <a:gd name="T19" fmla="*/ 184 h 351"/>
                <a:gd name="T20" fmla="*/ 91 w 189"/>
                <a:gd name="T21" fmla="*/ 321 h 351"/>
                <a:gd name="T22" fmla="*/ 108 w 189"/>
                <a:gd name="T23" fmla="*/ 335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9" h="351">
                  <a:moveTo>
                    <a:pt x="108" y="335"/>
                  </a:moveTo>
                  <a:cubicBezTo>
                    <a:pt x="147" y="286"/>
                    <a:pt x="169" y="222"/>
                    <a:pt x="180" y="161"/>
                  </a:cubicBezTo>
                  <a:cubicBezTo>
                    <a:pt x="189" y="110"/>
                    <a:pt x="187" y="40"/>
                    <a:pt x="129" y="19"/>
                  </a:cubicBezTo>
                  <a:cubicBezTo>
                    <a:pt x="75" y="0"/>
                    <a:pt x="21" y="35"/>
                    <a:pt x="11" y="90"/>
                  </a:cubicBezTo>
                  <a:cubicBezTo>
                    <a:pt x="0" y="150"/>
                    <a:pt x="22" y="220"/>
                    <a:pt x="56" y="269"/>
                  </a:cubicBezTo>
                  <a:cubicBezTo>
                    <a:pt x="66" y="283"/>
                    <a:pt x="90" y="266"/>
                    <a:pt x="80" y="250"/>
                  </a:cubicBezTo>
                  <a:cubicBezTo>
                    <a:pt x="56" y="210"/>
                    <a:pt x="38" y="165"/>
                    <a:pt x="35" y="119"/>
                  </a:cubicBezTo>
                  <a:cubicBezTo>
                    <a:pt x="33" y="97"/>
                    <a:pt x="35" y="69"/>
                    <a:pt x="52" y="54"/>
                  </a:cubicBezTo>
                  <a:cubicBezTo>
                    <a:pt x="70" y="37"/>
                    <a:pt x="103" y="41"/>
                    <a:pt x="124" y="50"/>
                  </a:cubicBezTo>
                  <a:cubicBezTo>
                    <a:pt x="170" y="71"/>
                    <a:pt x="159" y="146"/>
                    <a:pt x="151" y="184"/>
                  </a:cubicBezTo>
                  <a:cubicBezTo>
                    <a:pt x="140" y="232"/>
                    <a:pt x="122" y="283"/>
                    <a:pt x="91" y="321"/>
                  </a:cubicBezTo>
                  <a:cubicBezTo>
                    <a:pt x="79" y="336"/>
                    <a:pt x="96" y="351"/>
                    <a:pt x="108" y="3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8528" y="4623"/>
              <a:ext cx="2082" cy="580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dirty="0">
                  <a:ln>
                    <a:noFill/>
                    <a:prstDash val="solid"/>
                  </a:ln>
                  <a:solidFill>
                    <a:schemeClr val="bg1"/>
                  </a:solidFill>
                  <a:effectLst/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+mn-ea"/>
                </a:rPr>
                <a:t>能力目标</a:t>
              </a:r>
              <a:endParaRPr lang="zh-CN" altLang="en-US" dirty="0">
                <a:ln>
                  <a:noFill/>
                  <a:prstDash val="solid"/>
                </a:ln>
                <a:solidFill>
                  <a:schemeClr val="bg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8250555" y="1443990"/>
            <a:ext cx="1652905" cy="2454910"/>
            <a:chOff x="12942" y="2224"/>
            <a:chExt cx="2603" cy="3866"/>
          </a:xfrm>
          <a:solidFill>
            <a:schemeClr val="accent2">
              <a:lumMod val="60000"/>
              <a:lumOff val="40000"/>
            </a:schemeClr>
          </a:solidFill>
        </p:grpSpPr>
        <p:sp>
          <p:nvSpPr>
            <p:cNvPr id="3" name="Freeform 7"/>
            <p:cNvSpPr>
              <a:spLocks noEditPoints="1"/>
            </p:cNvSpPr>
            <p:nvPr/>
          </p:nvSpPr>
          <p:spPr bwMode="auto">
            <a:xfrm>
              <a:off x="12942" y="3110"/>
              <a:ext cx="2603" cy="2980"/>
            </a:xfrm>
            <a:custGeom>
              <a:avLst/>
              <a:gdLst>
                <a:gd name="T0" fmla="*/ 123 w 696"/>
                <a:gd name="T1" fmla="*/ 224 h 796"/>
                <a:gd name="T2" fmla="*/ 123 w 696"/>
                <a:gd name="T3" fmla="*/ 673 h 796"/>
                <a:gd name="T4" fmla="*/ 572 w 696"/>
                <a:gd name="T5" fmla="*/ 673 h 796"/>
                <a:gd name="T6" fmla="*/ 572 w 696"/>
                <a:gd name="T7" fmla="*/ 224 h 796"/>
                <a:gd name="T8" fmla="*/ 348 w 696"/>
                <a:gd name="T9" fmla="*/ 0 h 796"/>
                <a:gd name="T10" fmla="*/ 123 w 696"/>
                <a:gd name="T11" fmla="*/ 224 h 796"/>
                <a:gd name="T12" fmla="*/ 361 w 696"/>
                <a:gd name="T13" fmla="*/ 101 h 796"/>
                <a:gd name="T14" fmla="*/ 328 w 696"/>
                <a:gd name="T15" fmla="*/ 101 h 796"/>
                <a:gd name="T16" fmla="*/ 328 w 696"/>
                <a:gd name="T17" fmla="*/ 67 h 796"/>
                <a:gd name="T18" fmla="*/ 361 w 696"/>
                <a:gd name="T19" fmla="*/ 67 h 796"/>
                <a:gd name="T20" fmla="*/ 361 w 696"/>
                <a:gd name="T21" fmla="*/ 101 h 7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6" h="796">
                  <a:moveTo>
                    <a:pt x="123" y="224"/>
                  </a:moveTo>
                  <a:cubicBezTo>
                    <a:pt x="0" y="348"/>
                    <a:pt x="0" y="549"/>
                    <a:pt x="123" y="673"/>
                  </a:cubicBezTo>
                  <a:cubicBezTo>
                    <a:pt x="247" y="796"/>
                    <a:pt x="448" y="796"/>
                    <a:pt x="572" y="673"/>
                  </a:cubicBezTo>
                  <a:cubicBezTo>
                    <a:pt x="696" y="549"/>
                    <a:pt x="696" y="348"/>
                    <a:pt x="572" y="224"/>
                  </a:cubicBezTo>
                  <a:cubicBezTo>
                    <a:pt x="348" y="0"/>
                    <a:pt x="348" y="0"/>
                    <a:pt x="348" y="0"/>
                  </a:cubicBezTo>
                  <a:lnTo>
                    <a:pt x="123" y="224"/>
                  </a:lnTo>
                  <a:close/>
                  <a:moveTo>
                    <a:pt x="361" y="101"/>
                  </a:moveTo>
                  <a:cubicBezTo>
                    <a:pt x="352" y="110"/>
                    <a:pt x="337" y="110"/>
                    <a:pt x="328" y="101"/>
                  </a:cubicBezTo>
                  <a:cubicBezTo>
                    <a:pt x="318" y="92"/>
                    <a:pt x="318" y="76"/>
                    <a:pt x="328" y="67"/>
                  </a:cubicBezTo>
                  <a:cubicBezTo>
                    <a:pt x="337" y="58"/>
                    <a:pt x="352" y="58"/>
                    <a:pt x="361" y="67"/>
                  </a:cubicBezTo>
                  <a:cubicBezTo>
                    <a:pt x="371" y="76"/>
                    <a:pt x="371" y="92"/>
                    <a:pt x="361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endParaRPr>
            </a:p>
          </p:txBody>
        </p:sp>
        <p:sp>
          <p:nvSpPr>
            <p:cNvPr id="4" name="Freeform 10"/>
            <p:cNvSpPr/>
            <p:nvPr/>
          </p:nvSpPr>
          <p:spPr bwMode="auto">
            <a:xfrm>
              <a:off x="13892" y="2224"/>
              <a:ext cx="703" cy="1313"/>
            </a:xfrm>
            <a:custGeom>
              <a:avLst/>
              <a:gdLst>
                <a:gd name="T0" fmla="*/ 107 w 188"/>
                <a:gd name="T1" fmla="*/ 336 h 351"/>
                <a:gd name="T2" fmla="*/ 179 w 188"/>
                <a:gd name="T3" fmla="*/ 161 h 351"/>
                <a:gd name="T4" fmla="*/ 129 w 188"/>
                <a:gd name="T5" fmla="*/ 20 h 351"/>
                <a:gd name="T6" fmla="*/ 10 w 188"/>
                <a:gd name="T7" fmla="*/ 91 h 351"/>
                <a:gd name="T8" fmla="*/ 61 w 188"/>
                <a:gd name="T9" fmla="*/ 279 h 351"/>
                <a:gd name="T10" fmla="*/ 85 w 188"/>
                <a:gd name="T11" fmla="*/ 260 h 351"/>
                <a:gd name="T12" fmla="*/ 34 w 188"/>
                <a:gd name="T13" fmla="*/ 120 h 351"/>
                <a:gd name="T14" fmla="*/ 51 w 188"/>
                <a:gd name="T15" fmla="*/ 54 h 351"/>
                <a:gd name="T16" fmla="*/ 123 w 188"/>
                <a:gd name="T17" fmla="*/ 51 h 351"/>
                <a:gd name="T18" fmla="*/ 150 w 188"/>
                <a:gd name="T19" fmla="*/ 185 h 351"/>
                <a:gd name="T20" fmla="*/ 90 w 188"/>
                <a:gd name="T21" fmla="*/ 322 h 351"/>
                <a:gd name="T22" fmla="*/ 107 w 188"/>
                <a:gd name="T23" fmla="*/ 336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8" h="351">
                  <a:moveTo>
                    <a:pt x="107" y="336"/>
                  </a:moveTo>
                  <a:cubicBezTo>
                    <a:pt x="146" y="287"/>
                    <a:pt x="168" y="223"/>
                    <a:pt x="179" y="161"/>
                  </a:cubicBezTo>
                  <a:cubicBezTo>
                    <a:pt x="188" y="110"/>
                    <a:pt x="186" y="41"/>
                    <a:pt x="129" y="20"/>
                  </a:cubicBezTo>
                  <a:cubicBezTo>
                    <a:pt x="74" y="0"/>
                    <a:pt x="20" y="36"/>
                    <a:pt x="10" y="91"/>
                  </a:cubicBezTo>
                  <a:cubicBezTo>
                    <a:pt x="0" y="151"/>
                    <a:pt x="26" y="230"/>
                    <a:pt x="61" y="279"/>
                  </a:cubicBezTo>
                  <a:cubicBezTo>
                    <a:pt x="70" y="292"/>
                    <a:pt x="93" y="271"/>
                    <a:pt x="85" y="260"/>
                  </a:cubicBezTo>
                  <a:cubicBezTo>
                    <a:pt x="58" y="222"/>
                    <a:pt x="38" y="166"/>
                    <a:pt x="34" y="120"/>
                  </a:cubicBezTo>
                  <a:cubicBezTo>
                    <a:pt x="32" y="98"/>
                    <a:pt x="34" y="70"/>
                    <a:pt x="51" y="54"/>
                  </a:cubicBezTo>
                  <a:cubicBezTo>
                    <a:pt x="70" y="37"/>
                    <a:pt x="103" y="41"/>
                    <a:pt x="123" y="51"/>
                  </a:cubicBezTo>
                  <a:cubicBezTo>
                    <a:pt x="169" y="71"/>
                    <a:pt x="158" y="146"/>
                    <a:pt x="150" y="185"/>
                  </a:cubicBezTo>
                  <a:cubicBezTo>
                    <a:pt x="140" y="232"/>
                    <a:pt x="121" y="283"/>
                    <a:pt x="90" y="322"/>
                  </a:cubicBezTo>
                  <a:cubicBezTo>
                    <a:pt x="78" y="337"/>
                    <a:pt x="95" y="351"/>
                    <a:pt x="107" y="3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13238" y="4471"/>
              <a:ext cx="2144" cy="580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dirty="0">
                  <a:ln>
                    <a:noFill/>
                    <a:prstDash val="solid"/>
                  </a:ln>
                  <a:solidFill>
                    <a:schemeClr val="bg1"/>
                  </a:solidFill>
                  <a:effectLst/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+mn-ea"/>
                </a:rPr>
                <a:t>素质目标</a:t>
              </a:r>
              <a:endParaRPr lang="zh-CN" altLang="en-US" dirty="0">
                <a:ln>
                  <a:noFill/>
                  <a:prstDash val="solid"/>
                </a:ln>
                <a:solidFill>
                  <a:schemeClr val="bg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endParaRPr>
            </a:p>
          </p:txBody>
        </p:sp>
      </p:grpSp>
      <p:sp>
        <p:nvSpPr>
          <p:cNvPr id="23" name="Title 6"/>
          <p:cNvSpPr txBox="1"/>
          <p:nvPr>
            <p:custDataLst>
              <p:tags r:id="rId1"/>
            </p:custDataLst>
          </p:nvPr>
        </p:nvSpPr>
        <p:spPr>
          <a:xfrm>
            <a:off x="193942" y="58649"/>
            <a:ext cx="1863090" cy="53403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sz="30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学习</a:t>
            </a:r>
            <a:r>
              <a:rPr sz="30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目标</a:t>
            </a:r>
            <a:endParaRPr sz="3000" b="1" spc="388" dirty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1" name="文本框 22"/>
          <p:cNvSpPr txBox="1"/>
          <p:nvPr/>
        </p:nvSpPr>
        <p:spPr>
          <a:xfrm flipH="1">
            <a:off x="852170" y="4000500"/>
            <a:ext cx="2966720" cy="1377749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dirty="0"/>
              <a:t>1.</a:t>
            </a:r>
            <a:r>
              <a:rPr lang="zh-CN" altLang="en-US" dirty="0"/>
              <a:t>掌握常见运动系统疾病的临床表现、诊断、治疗。</a:t>
            </a:r>
            <a:endParaRPr lang="en-US" altLang="zh-CN" dirty="0"/>
          </a:p>
          <a:p>
            <a:pPr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dirty="0"/>
              <a:t>2.</a:t>
            </a:r>
            <a:r>
              <a:rPr lang="zh-CN" altLang="en-US" dirty="0"/>
              <a:t>熟悉常见运动系统疾病的病因及发病机制。</a:t>
            </a:r>
            <a:endParaRPr dirty="0"/>
          </a:p>
        </p:txBody>
      </p:sp>
      <p:sp>
        <p:nvSpPr>
          <p:cNvPr id="5" name="文本框 22"/>
          <p:cNvSpPr txBox="1"/>
          <p:nvPr/>
        </p:nvSpPr>
        <p:spPr>
          <a:xfrm flipH="1">
            <a:off x="4954270" y="4088765"/>
            <a:ext cx="2655570" cy="1377749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dirty="0"/>
              <a:t>能够独立判断骨折与脱位的临床特征，学会骨折与脱位的常规诊断技能。</a:t>
            </a:r>
            <a:endParaRPr lang="zh-CN" altLang="en-US" dirty="0"/>
          </a:p>
        </p:txBody>
      </p:sp>
      <p:sp>
        <p:nvSpPr>
          <p:cNvPr id="6" name="文本框 22"/>
          <p:cNvSpPr txBox="1"/>
          <p:nvPr/>
        </p:nvSpPr>
        <p:spPr>
          <a:xfrm flipH="1">
            <a:off x="8314690" y="4088765"/>
            <a:ext cx="2618105" cy="1751965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dirty="0"/>
              <a:t>锤炼吃苦耐劳、科学严谨的工作作风，弘扬团结协作精神，塑造新时代医务工作者的职业品格。</a:t>
            </a:r>
            <a:endParaRPr lang="zh-CN" altLang="en-US" dirty="0"/>
          </a:p>
        </p:txBody>
      </p:sp>
      <p:cxnSp>
        <p:nvCxnSpPr>
          <p:cNvPr id="14" name="直接连接符 13"/>
          <p:cNvCxnSpPr/>
          <p:nvPr/>
        </p:nvCxnSpPr>
        <p:spPr>
          <a:xfrm flipV="1">
            <a:off x="4191635" y="4194810"/>
            <a:ext cx="9525" cy="2097405"/>
          </a:xfrm>
          <a:prstGeom prst="line">
            <a:avLst/>
          </a:prstGeom>
          <a:ln w="28575" cmpd="sng">
            <a:solidFill>
              <a:srgbClr val="ED796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7957820" y="4194810"/>
            <a:ext cx="9525" cy="2097405"/>
          </a:xfrm>
          <a:prstGeom prst="line">
            <a:avLst/>
          </a:prstGeom>
          <a:ln w="28575" cmpd="sng">
            <a:solidFill>
              <a:srgbClr val="ED796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1" grpId="0" bldLvl="0" animBg="1"/>
      <p:bldP spid="5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4803" y="228917"/>
            <a:ext cx="10564260" cy="554354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132049" y="2114550"/>
            <a:ext cx="7609840" cy="230695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72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任务一</a:t>
            </a:r>
            <a:endParaRPr lang="zh-CN" altLang="en-US" sz="72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  <a:p>
            <a:pPr algn="ctr"/>
            <a:r>
              <a:rPr lang="zh-CN" altLang="en-US" sz="72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骨折</a:t>
            </a:r>
            <a:endParaRPr lang="zh-CN" altLang="en-US" sz="72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194" y="1715770"/>
            <a:ext cx="10870565" cy="425767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598385" cy="503984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sz="28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一、</a:t>
            </a:r>
            <a:r>
              <a:rPr lang="zh-CN" altLang="en-US" sz="28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骨折</a:t>
            </a:r>
            <a:r>
              <a:rPr lang="zh-CN" altLang="en-US" sz="28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概论</a:t>
            </a:r>
            <a:endParaRPr sz="2800" b="1" spc="388" dirty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6" name="文本占位符 227332"/>
          <p:cNvSpPr txBox="1">
            <a:spLocks noChangeArrowheads="1"/>
          </p:cNvSpPr>
          <p:nvPr/>
        </p:nvSpPr>
        <p:spPr>
          <a:xfrm>
            <a:off x="1415192" y="2722226"/>
            <a:ext cx="5203722" cy="4754563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buNone/>
            </a:pPr>
            <a:r>
              <a:rPr lang="zh-CN" altLang="en-US" sz="1800" b="1" dirty="0">
                <a:solidFill>
                  <a:srgbClr val="2E75B6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定义：</a:t>
            </a: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骨折</a:t>
            </a:r>
            <a:r>
              <a:rPr lang="en-US" altLang="zh-CN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(fracture)</a:t>
            </a: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即骨的完整性和连续性部分或全部中断。 </a:t>
            </a:r>
            <a:endParaRPr lang="en-US" altLang="zh-CN" sz="1800" dirty="0"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indent="406400" algn="just">
              <a:lnSpc>
                <a:spcPct val="150000"/>
              </a:lnSpc>
            </a:pPr>
            <a:endParaRPr lang="en-US" altLang="zh-CN" sz="1800" dirty="0"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pic>
        <p:nvPicPr>
          <p:cNvPr id="5" name="Picture 4" descr="DSC_0503"/>
          <p:cNvPicPr>
            <a:picLocks noChangeAspect="1" noChangeArrowheads="1"/>
          </p:cNvPicPr>
          <p:nvPr/>
        </p:nvPicPr>
        <p:blipFill>
          <a:blip r:embed="rId3" cstate="print">
            <a:lum contrast="42000"/>
          </a:blip>
          <a:srcRect l="4562" t="15152" r="5704" b="13132"/>
          <a:stretch>
            <a:fillRect/>
          </a:stretch>
        </p:blipFill>
        <p:spPr bwMode="auto">
          <a:xfrm>
            <a:off x="7301215" y="1993308"/>
            <a:ext cx="3762610" cy="37025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randomBar dir="vert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194" y="1715770"/>
            <a:ext cx="10870565" cy="425767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4799694" cy="503984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（一）骨折的病因及分类 </a:t>
            </a:r>
            <a:endParaRPr lang="en-US" sz="2800" b="1" spc="388" dirty="0">
              <a:ln w="3175">
                <a:noFill/>
                <a:prstDash val="dash"/>
              </a:ln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6" name="文本占位符 227332"/>
          <p:cNvSpPr txBox="1">
            <a:spLocks noChangeArrowheads="1"/>
          </p:cNvSpPr>
          <p:nvPr/>
        </p:nvSpPr>
        <p:spPr>
          <a:xfrm>
            <a:off x="1591112" y="2103437"/>
            <a:ext cx="4454554" cy="4754563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buNone/>
            </a:pPr>
            <a:r>
              <a:rPr lang="zh-CN" altLang="en-US" sz="1800" b="1" dirty="0">
                <a:solidFill>
                  <a:srgbClr val="2E75B6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病因</a:t>
            </a:r>
            <a:r>
              <a:rPr lang="en-US" altLang="zh-CN" sz="1800" b="1" dirty="0">
                <a:solidFill>
                  <a:srgbClr val="2E75B6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:</a:t>
            </a:r>
            <a:endParaRPr lang="en-US" altLang="zh-CN" sz="1800" b="1" dirty="0">
              <a:solidFill>
                <a:srgbClr val="2E75B6"/>
              </a:solidFill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indent="0" algn="just">
              <a:lnSpc>
                <a:spcPct val="150000"/>
              </a:lnSpc>
              <a:buNone/>
            </a:pPr>
            <a:r>
              <a:rPr lang="en-US" altLang="zh-CN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1.</a:t>
            </a: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创伤性骨折病因：</a:t>
            </a:r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indent="0" algn="just">
              <a:lnSpc>
                <a:spcPct val="150000"/>
              </a:lnSpc>
              <a:buNone/>
            </a:pP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（</a:t>
            </a:r>
            <a:r>
              <a:rPr lang="en-US" altLang="zh-CN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1</a:t>
            </a: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）直接暴力 </a:t>
            </a:r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indent="0" algn="just">
              <a:lnSpc>
                <a:spcPct val="150000"/>
              </a:lnSpc>
              <a:buNone/>
            </a:pP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（</a:t>
            </a:r>
            <a:r>
              <a:rPr lang="en-US" altLang="zh-CN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2</a:t>
            </a: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）间接暴力 </a:t>
            </a:r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indent="0" algn="just">
              <a:lnSpc>
                <a:spcPct val="150000"/>
              </a:lnSpc>
              <a:buNone/>
            </a:pP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（</a:t>
            </a:r>
            <a:r>
              <a:rPr lang="en-US" altLang="zh-CN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3</a:t>
            </a: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）积累性劳损</a:t>
            </a:r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indent="406400" algn="just">
              <a:lnSpc>
                <a:spcPct val="150000"/>
              </a:lnSpc>
            </a:pPr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indent="0" algn="just">
              <a:lnSpc>
                <a:spcPct val="150000"/>
              </a:lnSpc>
              <a:buNone/>
            </a:pPr>
            <a:r>
              <a:rPr lang="en-US" altLang="zh-CN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2.</a:t>
            </a: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理性骨折病因：骨骼疾病</a:t>
            </a:r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indent="406400" algn="just">
              <a:lnSpc>
                <a:spcPct val="150000"/>
              </a:lnSpc>
            </a:pPr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indent="406400" algn="just">
              <a:lnSpc>
                <a:spcPct val="150000"/>
              </a:lnSpc>
            </a:pPr>
            <a:endParaRPr lang="en-US" altLang="zh-CN" sz="1800" dirty="0"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pic>
        <p:nvPicPr>
          <p:cNvPr id="5" name="Picture 5" descr="C:\Users\Administrator\Desktop\杨主任第八版教材编写材料\骨折概论图片\3-1.t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18597" y="2080411"/>
            <a:ext cx="3074987" cy="3528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randomBar dir="vert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194" y="1715770"/>
            <a:ext cx="10870565" cy="425767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4799694" cy="503984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（一）骨折的病因及分类 </a:t>
            </a:r>
            <a:endParaRPr lang="en-US" sz="2800" b="1" spc="388" dirty="0">
              <a:ln w="3175">
                <a:noFill/>
                <a:prstDash val="dash"/>
              </a:ln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6" name="文本占位符 227332"/>
          <p:cNvSpPr txBox="1">
            <a:spLocks noChangeArrowheads="1"/>
          </p:cNvSpPr>
          <p:nvPr/>
        </p:nvSpPr>
        <p:spPr>
          <a:xfrm>
            <a:off x="1591112" y="2103437"/>
            <a:ext cx="4454554" cy="4754563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buNone/>
            </a:pPr>
            <a:r>
              <a:rPr lang="zh-CN" altLang="en-US" sz="1800" b="1" dirty="0">
                <a:solidFill>
                  <a:srgbClr val="2E75B6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分类</a:t>
            </a:r>
            <a:r>
              <a:rPr lang="en-US" altLang="zh-CN" sz="1800" b="1" dirty="0">
                <a:solidFill>
                  <a:srgbClr val="2E75B6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:</a:t>
            </a:r>
            <a:endParaRPr lang="en-US" altLang="zh-CN" sz="1800" b="1" dirty="0">
              <a:solidFill>
                <a:srgbClr val="2E75B6"/>
              </a:solidFill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indent="0" algn="just">
              <a:lnSpc>
                <a:spcPct val="150000"/>
              </a:lnSpc>
              <a:buNone/>
            </a:pPr>
            <a:r>
              <a:rPr lang="en-US" altLang="zh-CN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1.</a:t>
            </a: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骨折端与外界与否相通：</a:t>
            </a:r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indent="0" algn="just">
              <a:lnSpc>
                <a:spcPct val="150000"/>
              </a:lnSpc>
              <a:buNone/>
            </a:pP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  分闭合性和开放性骨折</a:t>
            </a:r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indent="0" algn="just">
              <a:lnSpc>
                <a:spcPct val="150000"/>
              </a:lnSpc>
              <a:buNone/>
            </a:pPr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indent="406400" algn="just">
              <a:lnSpc>
                <a:spcPct val="150000"/>
              </a:lnSpc>
            </a:pPr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indent="406400" algn="just">
              <a:lnSpc>
                <a:spcPct val="150000"/>
              </a:lnSpc>
            </a:pPr>
            <a:endParaRPr lang="en-US" altLang="zh-CN" sz="1800" dirty="0"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pic>
        <p:nvPicPr>
          <p:cNvPr id="7" name="Picture 6" descr="C:\Users\Administrator\Desktop\图-5年制\100___05\IMG_126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6420324" y="2527291"/>
            <a:ext cx="3859213" cy="25922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randomBar dir="vert"/>
  </p:transition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1"/>
  <p:tag name="KSO_WM_UNIT_LAYERLEVEL" val="1"/>
  <p:tag name="KSO_WM_TAG_VERSION" val="1.0"/>
  <p:tag name="KSO_WM_BEAUTIFY_FLAG" val="#wm#"/>
  <p:tag name="KSO_WM_UNIT_TYPE" val="i"/>
  <p:tag name="KSO_WM_UNIT_INDEX" val="1"/>
</p:tagLst>
</file>

<file path=ppt/tags/tag10.xml><?xml version="1.0" encoding="utf-8"?>
<p:tagLst xmlns:p="http://schemas.openxmlformats.org/presentationml/2006/main">
  <p:tag name="KSO_WM_DIAGRAM_VIRTUALLY_FRAME" val="{&quot;height&quot;:259.609842519685,&quot;left&quot;:312.4426771653543,&quot;top&quot;:129.47889763779528,&quot;width&quot;:607.9897637795275}"/>
</p:tagLst>
</file>

<file path=ppt/tags/tag100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102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104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106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108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11.xml><?xml version="1.0" encoding="utf-8"?>
<p:tagLst xmlns:p="http://schemas.openxmlformats.org/presentationml/2006/main">
  <p:tag name="KSO_WM_DIAGRAM_VIRTUALLY_FRAME" val="{&quot;height&quot;:259.609842519685,&quot;left&quot;:312.4426771653543,&quot;top&quot;:129.47889763779528,&quot;width&quot;:607.9897637795275}"/>
</p:tagLst>
</file>

<file path=ppt/tags/tag110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112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114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116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118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12.xml><?xml version="1.0" encoding="utf-8"?>
<p:tagLst xmlns:p="http://schemas.openxmlformats.org/presentationml/2006/main">
  <p:tag name="KSO_WM_DIAGRAM_VIRTUALLY_FRAME" val="{&quot;height&quot;:259.609842519685,&quot;left&quot;:312.4426771653543,&quot;top&quot;:129.47889763779528,&quot;width&quot;:607.9897637795275}"/>
</p:tagLst>
</file>

<file path=ppt/tags/tag120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3.xml><?xml version="1.0" encoding="utf-8"?>
<p:tagLst xmlns:p="http://schemas.openxmlformats.org/presentationml/2006/main">
  <p:tag name="KSO_WM_DIAGRAM_VIRTUALLY_FRAME" val="{&quot;height&quot;:259.609842519685,&quot;left&quot;:312.4426771653543,&quot;top&quot;:129.47889763779528,&quot;width&quot;:607.9897637795275}"/>
</p:tagLst>
</file>

<file path=ppt/tags/tag14.xml><?xml version="1.0" encoding="utf-8"?>
<p:tagLst xmlns:p="http://schemas.openxmlformats.org/presentationml/2006/main">
  <p:tag name="KSO_WM_DIAGRAM_VIRTUALLY_FRAME" val="{&quot;height&quot;:259.609842519685,&quot;left&quot;:312.4426771653543,&quot;top&quot;:129.47889763779528,&quot;width&quot;:607.9897637795275}"/>
</p:tagLst>
</file>

<file path=ppt/tags/tag15.xml><?xml version="1.0" encoding="utf-8"?>
<p:tagLst xmlns:p="http://schemas.openxmlformats.org/presentationml/2006/main">
  <p:tag name="KSO_WM_DIAGRAM_VIRTUALLY_FRAME" val="{&quot;height&quot;:259.609842519685,&quot;left&quot;:312.4426771653543,&quot;top&quot;:129.47889763779528,&quot;width&quot;:607.9897637795275}"/>
</p:tagLst>
</file>

<file path=ppt/tags/tag16.xml><?xml version="1.0" encoding="utf-8"?>
<p:tagLst xmlns:p="http://schemas.openxmlformats.org/presentationml/2006/main">
  <p:tag name="KSO_WM_DIAGRAM_VIRTUALLY_FRAME" val="{&quot;height&quot;:259.609842519685,&quot;left&quot;:312.4426771653543,&quot;top&quot;:129.47889763779528,&quot;width&quot;:607.9897637795275}"/>
</p:tagLst>
</file>

<file path=ppt/tags/tag17.xml><?xml version="1.0" encoding="utf-8"?>
<p:tagLst xmlns:p="http://schemas.openxmlformats.org/presentationml/2006/main">
  <p:tag name="KSO_WM_DIAGRAM_VIRTUALLY_FRAME" val="{&quot;height&quot;:259.609842519685,&quot;left&quot;:312.4426771653543,&quot;top&quot;:129.47889763779528,&quot;width&quot;:607.9897637795275}"/>
</p:tagLst>
</file>

<file path=ppt/tags/tag18.xml><?xml version="1.0" encoding="utf-8"?>
<p:tagLst xmlns:p="http://schemas.openxmlformats.org/presentationml/2006/main">
  <p:tag name="KSO_WM_DIAGRAM_VIRTUALLY_FRAME" val="{&quot;height&quot;:259.609842519685,&quot;left&quot;:312.4426771653543,&quot;top&quot;:129.47889763779528,&quot;width&quot;:607.9897637795275}"/>
</p:tagLst>
</file>

<file path=ppt/tags/tag19.xml><?xml version="1.0" encoding="utf-8"?>
<p:tagLst xmlns:p="http://schemas.openxmlformats.org/presentationml/2006/main">
  <p:tag name="KSO_WM_DIAGRAM_VIRTUALLY_FRAME" val="{&quot;height&quot;:259.609842519685,&quot;left&quot;:312.4426771653543,&quot;top&quot;:129.47889763779528,&quot;width&quot;:607.9897637795275}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4"/>
  <p:tag name="KSO_WM_UNIT_LAYERLEVEL" val="1"/>
  <p:tag name="KSO_WM_TAG_VERSION" val="1.0"/>
  <p:tag name="KSO_WM_BEAUTIFY_FLAG" val="#wm#"/>
  <p:tag name="KSO_WM_UNIT_TYPE" val="i"/>
  <p:tag name="KSO_WM_UNIT_INDEX" val="4"/>
</p:tagLst>
</file>

<file path=ppt/tags/tag20.xml><?xml version="1.0" encoding="utf-8"?>
<p:tagLst xmlns:p="http://schemas.openxmlformats.org/presentationml/2006/main">
  <p:tag name="KSO_WM_DIAGRAM_VIRTUALLY_FRAME" val="{&quot;height&quot;:259.609842519685,&quot;left&quot;:312.4426771653543,&quot;top&quot;:129.47889763779528,&quot;width&quot;:607.9897637795275}"/>
</p:tagLst>
</file>

<file path=ppt/tags/tag21.xml><?xml version="1.0" encoding="utf-8"?>
<p:tagLst xmlns:p="http://schemas.openxmlformats.org/presentationml/2006/main">
  <p:tag name="KSO_WM_DIAGRAM_VIRTUALLY_FRAME" val="{&quot;height&quot;:259.609842519685,&quot;left&quot;:312.4426771653543,&quot;top&quot;:129.47889763779528,&quot;width&quot;:607.9897637795275}"/>
</p:tagLst>
</file>

<file path=ppt/tags/tag22.xml><?xml version="1.0" encoding="utf-8"?>
<p:tagLst xmlns:p="http://schemas.openxmlformats.org/presentationml/2006/main">
  <p:tag name="KSO_WM_DIAGRAM_VIRTUALLY_FRAME" val="{&quot;height&quot;:259.609842519685,&quot;left&quot;:312.4426771653543,&quot;top&quot;:129.47889763779528,&quot;width&quot;:607.9897637795275}"/>
</p:tagLst>
</file>

<file path=ppt/tags/tag23.xml><?xml version="1.0" encoding="utf-8"?>
<p:tagLst xmlns:p="http://schemas.openxmlformats.org/presentationml/2006/main">
  <p:tag name="KSO_WM_DIAGRAM_VIRTUALLY_FRAME" val="{&quot;height&quot;:259.609842519685,&quot;left&quot;:312.4426771653543,&quot;top&quot;:129.47889763779528,&quot;width&quot;:607.9897637795275}"/>
</p:tagLst>
</file>

<file path=ppt/tags/tag24.xml><?xml version="1.0" encoding="utf-8"?>
<p:tagLst xmlns:p="http://schemas.openxmlformats.org/presentationml/2006/main">
  <p:tag name="KSO_WM_DIAGRAM_VIRTUALLY_FRAME" val="{&quot;height&quot;:259.609842519685,&quot;left&quot;:312.4426771653543,&quot;top&quot;:129.47889763779528,&quot;width&quot;:607.9897637795275}"/>
</p:tagLst>
</file>

<file path=ppt/tags/tag25.xml><?xml version="1.0" encoding="utf-8"?>
<p:tagLst xmlns:p="http://schemas.openxmlformats.org/presentationml/2006/main">
  <p:tag name="KSO_WM_DIAGRAM_VIRTUALLY_FRAME" val="{&quot;height&quot;:259.609842519685,&quot;left&quot;:312.4426771653543,&quot;top&quot;:129.47889763779528,&quot;width&quot;:607.9897637795275}"/>
</p:tagLst>
</file>

<file path=ppt/tags/tag26.xml><?xml version="1.0" encoding="utf-8"?>
<p:tagLst xmlns:p="http://schemas.openxmlformats.org/presentationml/2006/main">
  <p:tag name="KSO_WM_DIAGRAM_VIRTUALLY_FRAME" val="{&quot;height&quot;:259.609842519685,&quot;left&quot;:312.4426771653543,&quot;top&quot;:129.47889763779528,&quot;width&quot;:607.9897637795275}"/>
</p:tagLst>
</file>

<file path=ppt/tags/tag27.xml><?xml version="1.0" encoding="utf-8"?>
<p:tagLst xmlns:p="http://schemas.openxmlformats.org/presentationml/2006/main">
  <p:tag name="KSO_WM_DIAGRAM_VIRTUALLY_FRAME" val="{&quot;height&quot;:259.609842519685,&quot;left&quot;:312.4426771653543,&quot;top&quot;:129.47889763779528,&quot;width&quot;:607.9897637795275}"/>
</p:tagLst>
</file>

<file path=ppt/tags/tag28.xml><?xml version="1.0" encoding="utf-8"?>
<p:tagLst xmlns:p="http://schemas.openxmlformats.org/presentationml/2006/main">
  <p:tag name="KSO_WM_DIAGRAM_VIRTUALLY_FRAME" val="{&quot;height&quot;:186.42881889763777,&quot;left&quot;:312.44267716535427,&quot;top&quot;:129.47889763779528,&quot;width&quot;:607.9897637795275}"/>
</p:tagLst>
</file>

<file path=ppt/tags/tag29.xml><?xml version="1.0" encoding="utf-8"?>
<p:tagLst xmlns:p="http://schemas.openxmlformats.org/presentationml/2006/main">
  <p:tag name="KSO_WM_DIAGRAM_VIRTUALLY_FRAME" val="{&quot;height&quot;:186.42881889763777,&quot;left&quot;:312.44267716535427,&quot;top&quot;:129.47889763779528,&quot;width&quot;:607.9897637795275}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5"/>
  <p:tag name="KSO_WM_UNIT_LAYERLEVEL" val="1"/>
  <p:tag name="KSO_WM_TAG_VERSION" val="1.0"/>
  <p:tag name="KSO_WM_BEAUTIFY_FLAG" val="#wm#"/>
  <p:tag name="KSO_WM_UNIT_TYPE" val="i"/>
  <p:tag name="KSO_WM_UNIT_INDEX" val="5"/>
</p:tagLst>
</file>

<file path=ppt/tags/tag30.xml><?xml version="1.0" encoding="utf-8"?>
<p:tagLst xmlns:p="http://schemas.openxmlformats.org/presentationml/2006/main">
  <p:tag name="KSO_WM_DIAGRAM_VIRTUALLY_FRAME" val="{&quot;height&quot;:186.42881889763777,&quot;left&quot;:312.44267716535427,&quot;top&quot;:129.47889763779528,&quot;width&quot;:607.9897637795275}"/>
</p:tagLst>
</file>

<file path=ppt/tags/tag31.xml><?xml version="1.0" encoding="utf-8"?>
<p:tagLst xmlns:p="http://schemas.openxmlformats.org/presentationml/2006/main">
  <p:tag name="KSO_WM_DIAGRAM_VIRTUALLY_FRAME" val="{&quot;height&quot;:186.42881889763777,&quot;left&quot;:312.44267716535427,&quot;top&quot;:129.47889763779528,&quot;width&quot;:607.9897637795275}"/>
</p:tagLst>
</file>

<file path=ppt/tags/tag32.xml><?xml version="1.0" encoding="utf-8"?>
<p:tagLst xmlns:p="http://schemas.openxmlformats.org/presentationml/2006/main">
  <p:tag name="KSO_WM_DIAGRAM_VIRTUALLY_FRAME" val="{&quot;height&quot;:186.42881889763777,&quot;left&quot;:312.44267716535427,&quot;top&quot;:129.47889763779528,&quot;width&quot;:607.9897637795275}"/>
</p:tagLst>
</file>

<file path=ppt/tags/tag33.xml><?xml version="1.0" encoding="utf-8"?>
<p:tagLst xmlns:p="http://schemas.openxmlformats.org/presentationml/2006/main">
  <p:tag name="KSO_WM_DIAGRAM_VIRTUALLY_FRAME" val="{&quot;height&quot;:186.42881889763777,&quot;left&quot;:312.44267716535427,&quot;top&quot;:129.47889763779528,&quot;width&quot;:607.9897637795275}"/>
</p:tagLst>
</file>

<file path=ppt/tags/tag34.xml><?xml version="1.0" encoding="utf-8"?>
<p:tagLst xmlns:p="http://schemas.openxmlformats.org/presentationml/2006/main">
  <p:tag name="KSO_WM_DIAGRAM_VIRTUALLY_FRAME" val="{&quot;height&quot;:186.42881889763777,&quot;left&quot;:312.44267716535427,&quot;top&quot;:129.47889763779528,&quot;width&quot;:607.9897637795275}"/>
</p:tagLst>
</file>

<file path=ppt/tags/tag35.xml><?xml version="1.0" encoding="utf-8"?>
<p:tagLst xmlns:p="http://schemas.openxmlformats.org/presentationml/2006/main">
  <p:tag name="KSO_WM_DIAGRAM_VIRTUALLY_FRAME" val="{&quot;height&quot;:186.42881889763777,&quot;left&quot;:312.44267716535427,&quot;top&quot;:129.47889763779528,&quot;width&quot;:607.9897637795275}"/>
</p:tagLst>
</file>

<file path=ppt/tags/tag36.xml><?xml version="1.0" encoding="utf-8"?>
<p:tagLst xmlns:p="http://schemas.openxmlformats.org/presentationml/2006/main">
  <p:tag name="KSO_WM_DIAGRAM_VIRTUALLY_FRAME" val="{&quot;height&quot;:186.42881889763777,&quot;left&quot;:312.44267716535427,&quot;top&quot;:129.47889763779528,&quot;width&quot;:607.9897637795275}"/>
</p:tagLst>
</file>

<file path=ppt/tags/tag37.xml><?xml version="1.0" encoding="utf-8"?>
<p:tagLst xmlns:p="http://schemas.openxmlformats.org/presentationml/2006/main">
  <p:tag name="KSO_WM_DIAGRAM_VIRTUALLY_FRAME" val="{&quot;height&quot;:186.42881889763777,&quot;left&quot;:312.44267716535427,&quot;top&quot;:129.47889763779528,&quot;width&quot;:607.9897637795275}"/>
</p:tagLst>
</file>

<file path=ppt/tags/tag38.xml><?xml version="1.0" encoding="utf-8"?>
<p:tagLst xmlns:p="http://schemas.openxmlformats.org/presentationml/2006/main">
  <p:tag name="KSO_WM_DIAGRAM_VIRTUALLY_FRAME" val="{&quot;height&quot;:186.42881889763777,&quot;left&quot;:312.44267716535427,&quot;top&quot;:129.47889763779528,&quot;width&quot;:607.9897637795275}"/>
</p:tagLst>
</file>

<file path=ppt/tags/tag39.xml><?xml version="1.0" encoding="utf-8"?>
<p:tagLst xmlns:p="http://schemas.openxmlformats.org/presentationml/2006/main">
  <p:tag name="KSO_WM_DIAGRAM_VIRTUALLY_FRAME" val="{&quot;height&quot;:186.42881889763777,&quot;left&quot;:312.44267716535427,&quot;top&quot;:129.47889763779528,&quot;width&quot;:607.9897637795275}"/>
</p:tagLst>
</file>

<file path=ppt/tags/tag4.xml><?xml version="1.0" encoding="utf-8"?>
<p:tagLst xmlns:p="http://schemas.openxmlformats.org/presentationml/2006/main">
  <p:tag name="KSO_WM_DIAGRAM_VIRTUALLY_FRAME" val="{&quot;height&quot;:259.609842519685,&quot;left&quot;:312.4426771653543,&quot;top&quot;:129.47889763779528,&quot;width&quot;:607.9897637795275}"/>
</p:tagLst>
</file>

<file path=ppt/tags/tag40.xml><?xml version="1.0" encoding="utf-8"?>
<p:tagLst xmlns:p="http://schemas.openxmlformats.org/presentationml/2006/main">
  <p:tag name="KSO_WM_DIAGRAM_VIRTUALLY_FRAME" val="{&quot;height&quot;:186.42881889763777,&quot;left&quot;:312.44267716535427,&quot;top&quot;:129.47889763779528,&quot;width&quot;:607.9897637795275}"/>
</p:tagLst>
</file>

<file path=ppt/tags/tag41.xml><?xml version="1.0" encoding="utf-8"?>
<p:tagLst xmlns:p="http://schemas.openxmlformats.org/presentationml/2006/main">
  <p:tag name="KSO_WM_DIAGRAM_VIRTUALLY_FRAME" val="{&quot;height&quot;:186.42881889763777,&quot;left&quot;:312.44267716535427,&quot;top&quot;:129.47889763779528,&quot;width&quot;:607.9897637795275}"/>
</p:tagLst>
</file>

<file path=ppt/tags/tag42.xml><?xml version="1.0" encoding="utf-8"?>
<p:tagLst xmlns:p="http://schemas.openxmlformats.org/presentationml/2006/main">
  <p:tag name="KSO_WM_DIAGRAM_VIRTUALLY_FRAME" val="{&quot;height&quot;:186.42881889763777,&quot;left&quot;:312.44267716535427,&quot;top&quot;:129.47889763779528,&quot;width&quot;:607.9897637795275}"/>
</p:tagLst>
</file>

<file path=ppt/tags/tag43.xml><?xml version="1.0" encoding="utf-8"?>
<p:tagLst xmlns:p="http://schemas.openxmlformats.org/presentationml/2006/main">
  <p:tag name="KSO_WM_DIAGRAM_VIRTUALLY_FRAME" val="{&quot;height&quot;:186.42881889763777,&quot;left&quot;:312.44267716535427,&quot;top&quot;:129.47889763779528,&quot;width&quot;:607.9897637795275}"/>
</p:tagLst>
</file>

<file path=ppt/tags/tag44.xml><?xml version="1.0" encoding="utf-8"?>
<p:tagLst xmlns:p="http://schemas.openxmlformats.org/presentationml/2006/main">
  <p:tag name="KSO_WM_DIAGRAM_VIRTUALLY_FRAME" val="{&quot;height&quot;:186.42881889763777,&quot;left&quot;:312.44267716535427,&quot;top&quot;:129.47889763779528,&quot;width&quot;:607.9897637795275}"/>
</p:tagLst>
</file>

<file path=ppt/tags/tag45.xml><?xml version="1.0" encoding="utf-8"?>
<p:tagLst xmlns:p="http://schemas.openxmlformats.org/presentationml/2006/main">
  <p:tag name="KSO_WM_DIAGRAM_VIRTUALLY_FRAME" val="{&quot;height&quot;:186.42881889763777,&quot;left&quot;:312.44267716535427,&quot;top&quot;:129.47889763779528,&quot;width&quot;:607.9897637795275}"/>
</p:tagLst>
</file>

<file path=ppt/tags/tag46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48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5.xml><?xml version="1.0" encoding="utf-8"?>
<p:tagLst xmlns:p="http://schemas.openxmlformats.org/presentationml/2006/main">
  <p:tag name="KSO_WM_DIAGRAM_VIRTUALLY_FRAME" val="{&quot;height&quot;:259.609842519685,&quot;left&quot;:312.4426771653543,&quot;top&quot;:129.47889763779528,&quot;width&quot;:607.9897637795275}"/>
</p:tagLst>
</file>

<file path=ppt/tags/tag50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52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54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56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58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6.xml><?xml version="1.0" encoding="utf-8"?>
<p:tagLst xmlns:p="http://schemas.openxmlformats.org/presentationml/2006/main">
  <p:tag name="KSO_WM_DIAGRAM_VIRTUALLY_FRAME" val="{&quot;height&quot;:259.609842519685,&quot;left&quot;:312.4426771653543,&quot;top&quot;:129.47889763779528,&quot;width&quot;:607.9897637795275}"/>
</p:tagLst>
</file>

<file path=ppt/tags/tag60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62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64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66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68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7.xml><?xml version="1.0" encoding="utf-8"?>
<p:tagLst xmlns:p="http://schemas.openxmlformats.org/presentationml/2006/main">
  <p:tag name="KSO_WM_DIAGRAM_VIRTUALLY_FRAME" val="{&quot;height&quot;:259.609842519685,&quot;left&quot;:312.4426771653543,&quot;top&quot;:129.47889763779528,&quot;width&quot;:607.9897637795275}"/>
</p:tagLst>
</file>

<file path=ppt/tags/tag70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72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74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76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78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8.xml><?xml version="1.0" encoding="utf-8"?>
<p:tagLst xmlns:p="http://schemas.openxmlformats.org/presentationml/2006/main">
  <p:tag name="KSO_WM_DIAGRAM_VIRTUALLY_FRAME" val="{&quot;height&quot;:259.609842519685,&quot;left&quot;:312.4426771653543,&quot;top&quot;:129.47889763779528,&quot;width&quot;:607.9897637795275}"/>
</p:tagLst>
</file>

<file path=ppt/tags/tag80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82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84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86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88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9.xml><?xml version="1.0" encoding="utf-8"?>
<p:tagLst xmlns:p="http://schemas.openxmlformats.org/presentationml/2006/main">
  <p:tag name="KSO_WM_DIAGRAM_VIRTUALLY_FRAME" val="{&quot;height&quot;:259.609842519685,&quot;left&quot;:312.4426771653543,&quot;top&quot;:129.47889763779528,&quot;width&quot;:607.9897637795275}"/>
</p:tagLst>
</file>

<file path=ppt/tags/tag90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92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94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96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98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黑体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黑体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黑体"/>
        <a:font script="Hebr" typeface="黑体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黑体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黑体"/>
        <a:ea typeface=""/>
        <a:cs typeface=""/>
        <a:font script="Jpan" typeface="游ゴシック Light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黑体"/>
        <a:ea typeface=""/>
        <a:cs typeface=""/>
        <a:font script="Jpan" typeface="游ゴシック"/>
        <a:font script="Hang" typeface="맑은 고딕"/>
        <a:font script="Hans" typeface="黑体"/>
        <a:font script="Hant" typeface="新細明體"/>
        <a:font script="Arab" typeface="黑体"/>
        <a:font script="Hebr" typeface="黑体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黑体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黑体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黑体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黑体"/>
        <a:font script="Hebr" typeface="黑体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黑体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黑体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黑体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黑体"/>
        <a:font script="Hebr" typeface="黑体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黑体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4499</Words>
  <Application>WPS 演示</Application>
  <PresentationFormat>宽屏</PresentationFormat>
  <Paragraphs>510</Paragraphs>
  <Slides>45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45</vt:i4>
      </vt:variant>
    </vt:vector>
  </HeadingPairs>
  <TitlesOfParts>
    <vt:vector size="58" baseType="lpstr">
      <vt:lpstr>Arial</vt:lpstr>
      <vt:lpstr>宋体</vt:lpstr>
      <vt:lpstr>Wingdings</vt:lpstr>
      <vt:lpstr>黑体</vt:lpstr>
      <vt:lpstr>微软雅黑</vt:lpstr>
      <vt:lpstr>Segoe UI</vt:lpstr>
      <vt:lpstr>隶书</vt:lpstr>
      <vt:lpstr>Arial Unicode MS</vt:lpstr>
      <vt:lpstr>Arial</vt:lpstr>
      <vt:lpstr>华文细黑</vt:lpstr>
      <vt:lpstr>字魂70号-灵悦黑体</vt:lpstr>
      <vt:lpstr>Office 主题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baby</dc:creator>
  <cp:lastModifiedBy>嘟嘟</cp:lastModifiedBy>
  <cp:revision>283</cp:revision>
  <dcterms:created xsi:type="dcterms:W3CDTF">2019-11-11T13:37:00Z</dcterms:created>
  <dcterms:modified xsi:type="dcterms:W3CDTF">2025-10-10T02:36:33Z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2052-12.1.0.21171</vt:lpwstr>
  </property>
  <property fmtid="{D5CDD505-2E9C-101B-9397-08002B2CF9AE}" pid="3" name="ICV">
    <vt:lpwstr>F47900CFCF14428F81F766D8B14004F0</vt:lpwstr>
  </property>
</Properties>
</file>